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63" r:id="rId2"/>
    <p:sldId id="256" r:id="rId3"/>
    <p:sldId id="257" r:id="rId4"/>
    <p:sldId id="264" r:id="rId5"/>
    <p:sldId id="260" r:id="rId6"/>
    <p:sldId id="265" r:id="rId7"/>
    <p:sldId id="266" r:id="rId8"/>
    <p:sldId id="261" r:id="rId9"/>
    <p:sldId id="267" r:id="rId10"/>
    <p:sldId id="268" r:id="rId11"/>
    <p:sldId id="269" r:id="rId12"/>
    <p:sldId id="271" r:id="rId13"/>
    <p:sldId id="262" r:id="rId14"/>
    <p:sldId id="270" r:id="rId15"/>
    <p:sldId id="272" r:id="rId16"/>
    <p:sldId id="273" r:id="rId17"/>
    <p:sldId id="274" r:id="rId18"/>
    <p:sldId id="275" r:id="rId19"/>
  </p:sldIdLst>
  <p:sldSz cx="12192000" cy="6858000"/>
  <p:notesSz cx="6858000" cy="9144000"/>
  <p:defaultText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61" d="100"/>
          <a:sy n="61" d="100"/>
        </p:scale>
        <p:origin x="8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2622836-D6C6-532D-3B71-42D77FA98CFB}"/>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IL"/>
          </a:p>
        </p:txBody>
      </p:sp>
      <p:sp>
        <p:nvSpPr>
          <p:cNvPr id="3" name="כותרת משנה 2">
            <a:extLst>
              <a:ext uri="{FF2B5EF4-FFF2-40B4-BE49-F238E27FC236}">
                <a16:creationId xmlns:a16="http://schemas.microsoft.com/office/drawing/2014/main" id="{237F9659-737A-77CB-3D80-889B55C90E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IL"/>
          </a:p>
        </p:txBody>
      </p:sp>
      <p:sp>
        <p:nvSpPr>
          <p:cNvPr id="4" name="מציין מיקום של תאריך 3">
            <a:extLst>
              <a:ext uri="{FF2B5EF4-FFF2-40B4-BE49-F238E27FC236}">
                <a16:creationId xmlns:a16="http://schemas.microsoft.com/office/drawing/2014/main" id="{F97E89F7-4C60-651F-6926-EF15182E2785}"/>
              </a:ext>
            </a:extLst>
          </p:cNvPr>
          <p:cNvSpPr>
            <a:spLocks noGrp="1"/>
          </p:cNvSpPr>
          <p:nvPr>
            <p:ph type="dt" sz="half" idx="10"/>
          </p:nvPr>
        </p:nvSpPr>
        <p:spPr/>
        <p:txBody>
          <a:bodyPr/>
          <a:lstStyle/>
          <a:p>
            <a:fld id="{5829CC5A-EF12-4F59-AD28-75C0CCFA0094}" type="datetimeFigureOut">
              <a:rPr lang="en-IL" smtClean="0"/>
              <a:t>24/06/2025</a:t>
            </a:fld>
            <a:endParaRPr lang="en-IL"/>
          </a:p>
        </p:txBody>
      </p:sp>
      <p:sp>
        <p:nvSpPr>
          <p:cNvPr id="5" name="מציין מיקום של כותרת תחתונה 4">
            <a:extLst>
              <a:ext uri="{FF2B5EF4-FFF2-40B4-BE49-F238E27FC236}">
                <a16:creationId xmlns:a16="http://schemas.microsoft.com/office/drawing/2014/main" id="{35EF8C6B-A33C-BF27-8EBE-F162A35CA89A}"/>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C594F3D2-B9D3-9CCF-6523-2B038BCBE5FC}"/>
              </a:ext>
            </a:extLst>
          </p:cNvPr>
          <p:cNvSpPr>
            <a:spLocks noGrp="1"/>
          </p:cNvSpPr>
          <p:nvPr>
            <p:ph type="sldNum" sz="quarter" idx="12"/>
          </p:nvPr>
        </p:nvSpPr>
        <p:spPr/>
        <p:txBody>
          <a:bodyPr/>
          <a:lstStyle/>
          <a:p>
            <a:fld id="{B0C22D98-EE56-48EC-8C8D-931371726EB7}" type="slidenum">
              <a:rPr lang="en-IL" smtClean="0"/>
              <a:t>‹#›</a:t>
            </a:fld>
            <a:endParaRPr lang="en-IL"/>
          </a:p>
        </p:txBody>
      </p:sp>
    </p:spTree>
    <p:extLst>
      <p:ext uri="{BB962C8B-B14F-4D97-AF65-F5344CB8AC3E}">
        <p14:creationId xmlns:p14="http://schemas.microsoft.com/office/powerpoint/2010/main" val="3832058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731921-5502-AFE4-8DEC-AF4B06CF60C4}"/>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7CEE1AC6-A68E-21A9-0178-FC06A47E6026}"/>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9D879D44-62DB-48E7-A705-B1474FC588D0}"/>
              </a:ext>
            </a:extLst>
          </p:cNvPr>
          <p:cNvSpPr>
            <a:spLocks noGrp="1"/>
          </p:cNvSpPr>
          <p:nvPr>
            <p:ph type="dt" sz="half" idx="10"/>
          </p:nvPr>
        </p:nvSpPr>
        <p:spPr/>
        <p:txBody>
          <a:bodyPr/>
          <a:lstStyle/>
          <a:p>
            <a:fld id="{5829CC5A-EF12-4F59-AD28-75C0CCFA0094}" type="datetimeFigureOut">
              <a:rPr lang="en-IL" smtClean="0"/>
              <a:t>24/06/2025</a:t>
            </a:fld>
            <a:endParaRPr lang="en-IL"/>
          </a:p>
        </p:txBody>
      </p:sp>
      <p:sp>
        <p:nvSpPr>
          <p:cNvPr id="5" name="מציין מיקום של כותרת תחתונה 4">
            <a:extLst>
              <a:ext uri="{FF2B5EF4-FFF2-40B4-BE49-F238E27FC236}">
                <a16:creationId xmlns:a16="http://schemas.microsoft.com/office/drawing/2014/main" id="{43D5CE89-1AD3-558A-CBF8-1C8B43ACEDC5}"/>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D769747C-80C0-A63B-ABB6-7BF3BA56053C}"/>
              </a:ext>
            </a:extLst>
          </p:cNvPr>
          <p:cNvSpPr>
            <a:spLocks noGrp="1"/>
          </p:cNvSpPr>
          <p:nvPr>
            <p:ph type="sldNum" sz="quarter" idx="12"/>
          </p:nvPr>
        </p:nvSpPr>
        <p:spPr/>
        <p:txBody>
          <a:bodyPr/>
          <a:lstStyle/>
          <a:p>
            <a:fld id="{B0C22D98-EE56-48EC-8C8D-931371726EB7}" type="slidenum">
              <a:rPr lang="en-IL" smtClean="0"/>
              <a:t>‹#›</a:t>
            </a:fld>
            <a:endParaRPr lang="en-IL"/>
          </a:p>
        </p:txBody>
      </p:sp>
    </p:spTree>
    <p:extLst>
      <p:ext uri="{BB962C8B-B14F-4D97-AF65-F5344CB8AC3E}">
        <p14:creationId xmlns:p14="http://schemas.microsoft.com/office/powerpoint/2010/main" val="62465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9B12C094-7A2B-A9BF-00A0-F3BE5F9433AF}"/>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68F0CB38-D7A1-FAD8-9B29-EF693272893E}"/>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EAF7655A-D833-0C58-A244-4BD1828DF50B}"/>
              </a:ext>
            </a:extLst>
          </p:cNvPr>
          <p:cNvSpPr>
            <a:spLocks noGrp="1"/>
          </p:cNvSpPr>
          <p:nvPr>
            <p:ph type="dt" sz="half" idx="10"/>
          </p:nvPr>
        </p:nvSpPr>
        <p:spPr/>
        <p:txBody>
          <a:bodyPr/>
          <a:lstStyle/>
          <a:p>
            <a:fld id="{5829CC5A-EF12-4F59-AD28-75C0CCFA0094}" type="datetimeFigureOut">
              <a:rPr lang="en-IL" smtClean="0"/>
              <a:t>24/06/2025</a:t>
            </a:fld>
            <a:endParaRPr lang="en-IL"/>
          </a:p>
        </p:txBody>
      </p:sp>
      <p:sp>
        <p:nvSpPr>
          <p:cNvPr id="5" name="מציין מיקום של כותרת תחתונה 4">
            <a:extLst>
              <a:ext uri="{FF2B5EF4-FFF2-40B4-BE49-F238E27FC236}">
                <a16:creationId xmlns:a16="http://schemas.microsoft.com/office/drawing/2014/main" id="{BA081057-9664-FB4F-2A16-D47E9F052C1F}"/>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FA571A92-873C-5C27-02AA-6C18B8AB1D87}"/>
              </a:ext>
            </a:extLst>
          </p:cNvPr>
          <p:cNvSpPr>
            <a:spLocks noGrp="1"/>
          </p:cNvSpPr>
          <p:nvPr>
            <p:ph type="sldNum" sz="quarter" idx="12"/>
          </p:nvPr>
        </p:nvSpPr>
        <p:spPr/>
        <p:txBody>
          <a:bodyPr/>
          <a:lstStyle/>
          <a:p>
            <a:fld id="{B0C22D98-EE56-48EC-8C8D-931371726EB7}" type="slidenum">
              <a:rPr lang="en-IL" smtClean="0"/>
              <a:t>‹#›</a:t>
            </a:fld>
            <a:endParaRPr lang="en-IL"/>
          </a:p>
        </p:txBody>
      </p:sp>
    </p:spTree>
    <p:extLst>
      <p:ext uri="{BB962C8B-B14F-4D97-AF65-F5344CB8AC3E}">
        <p14:creationId xmlns:p14="http://schemas.microsoft.com/office/powerpoint/2010/main" val="1618510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550946-E261-9CDF-BA55-8C4E4E3C0931}"/>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4ED87A37-3F2F-37C4-EFD5-89AD14B2C55D}"/>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CE5D7CF9-93F0-8759-1B3B-6D91F4955D15}"/>
              </a:ext>
            </a:extLst>
          </p:cNvPr>
          <p:cNvSpPr>
            <a:spLocks noGrp="1"/>
          </p:cNvSpPr>
          <p:nvPr>
            <p:ph type="dt" sz="half" idx="10"/>
          </p:nvPr>
        </p:nvSpPr>
        <p:spPr/>
        <p:txBody>
          <a:bodyPr/>
          <a:lstStyle/>
          <a:p>
            <a:fld id="{5829CC5A-EF12-4F59-AD28-75C0CCFA0094}" type="datetimeFigureOut">
              <a:rPr lang="en-IL" smtClean="0"/>
              <a:t>24/06/2025</a:t>
            </a:fld>
            <a:endParaRPr lang="en-IL"/>
          </a:p>
        </p:txBody>
      </p:sp>
      <p:sp>
        <p:nvSpPr>
          <p:cNvPr id="5" name="מציין מיקום של כותרת תחתונה 4">
            <a:extLst>
              <a:ext uri="{FF2B5EF4-FFF2-40B4-BE49-F238E27FC236}">
                <a16:creationId xmlns:a16="http://schemas.microsoft.com/office/drawing/2014/main" id="{1C469D52-DFB0-F8A4-F5F6-0FBFEB6C392E}"/>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5DF01C7F-18FA-75A7-4C8F-738E395C7AED}"/>
              </a:ext>
            </a:extLst>
          </p:cNvPr>
          <p:cNvSpPr>
            <a:spLocks noGrp="1"/>
          </p:cNvSpPr>
          <p:nvPr>
            <p:ph type="sldNum" sz="quarter" idx="12"/>
          </p:nvPr>
        </p:nvSpPr>
        <p:spPr/>
        <p:txBody>
          <a:bodyPr/>
          <a:lstStyle/>
          <a:p>
            <a:fld id="{B0C22D98-EE56-48EC-8C8D-931371726EB7}" type="slidenum">
              <a:rPr lang="en-IL" smtClean="0"/>
              <a:t>‹#›</a:t>
            </a:fld>
            <a:endParaRPr lang="en-IL"/>
          </a:p>
        </p:txBody>
      </p:sp>
    </p:spTree>
    <p:extLst>
      <p:ext uri="{BB962C8B-B14F-4D97-AF65-F5344CB8AC3E}">
        <p14:creationId xmlns:p14="http://schemas.microsoft.com/office/powerpoint/2010/main" val="2715534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270470-3213-1C72-CC17-E70FD672A4E9}"/>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75816878-DAF5-F758-6FC5-8D21FE6671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9059A50-FE76-B67E-CDD0-DB00BC0115E0}"/>
              </a:ext>
            </a:extLst>
          </p:cNvPr>
          <p:cNvSpPr>
            <a:spLocks noGrp="1"/>
          </p:cNvSpPr>
          <p:nvPr>
            <p:ph type="dt" sz="half" idx="10"/>
          </p:nvPr>
        </p:nvSpPr>
        <p:spPr/>
        <p:txBody>
          <a:bodyPr/>
          <a:lstStyle/>
          <a:p>
            <a:fld id="{5829CC5A-EF12-4F59-AD28-75C0CCFA0094}" type="datetimeFigureOut">
              <a:rPr lang="en-IL" smtClean="0"/>
              <a:t>24/06/2025</a:t>
            </a:fld>
            <a:endParaRPr lang="en-IL"/>
          </a:p>
        </p:txBody>
      </p:sp>
      <p:sp>
        <p:nvSpPr>
          <p:cNvPr id="5" name="מציין מיקום של כותרת תחתונה 4">
            <a:extLst>
              <a:ext uri="{FF2B5EF4-FFF2-40B4-BE49-F238E27FC236}">
                <a16:creationId xmlns:a16="http://schemas.microsoft.com/office/drawing/2014/main" id="{49E69E85-6960-B985-B92D-5C71E5BA9F5C}"/>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A43EF9E8-9A06-A10E-ED91-4F5CD3BC85B6}"/>
              </a:ext>
            </a:extLst>
          </p:cNvPr>
          <p:cNvSpPr>
            <a:spLocks noGrp="1"/>
          </p:cNvSpPr>
          <p:nvPr>
            <p:ph type="sldNum" sz="quarter" idx="12"/>
          </p:nvPr>
        </p:nvSpPr>
        <p:spPr/>
        <p:txBody>
          <a:bodyPr/>
          <a:lstStyle/>
          <a:p>
            <a:fld id="{B0C22D98-EE56-48EC-8C8D-931371726EB7}" type="slidenum">
              <a:rPr lang="en-IL" smtClean="0"/>
              <a:t>‹#›</a:t>
            </a:fld>
            <a:endParaRPr lang="en-IL"/>
          </a:p>
        </p:txBody>
      </p:sp>
    </p:spTree>
    <p:extLst>
      <p:ext uri="{BB962C8B-B14F-4D97-AF65-F5344CB8AC3E}">
        <p14:creationId xmlns:p14="http://schemas.microsoft.com/office/powerpoint/2010/main" val="409044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C50CAB7-A7AB-5B8F-D219-E3B702B92C33}"/>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60AAD81A-3182-AA6B-DE70-7DB67059FD15}"/>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תוכן 3">
            <a:extLst>
              <a:ext uri="{FF2B5EF4-FFF2-40B4-BE49-F238E27FC236}">
                <a16:creationId xmlns:a16="http://schemas.microsoft.com/office/drawing/2014/main" id="{401BC2D5-4543-3EDC-15D2-751C228D9194}"/>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של תאריך 4">
            <a:extLst>
              <a:ext uri="{FF2B5EF4-FFF2-40B4-BE49-F238E27FC236}">
                <a16:creationId xmlns:a16="http://schemas.microsoft.com/office/drawing/2014/main" id="{9F35FD59-8387-40F3-93CB-F9A2430CE332}"/>
              </a:ext>
            </a:extLst>
          </p:cNvPr>
          <p:cNvSpPr>
            <a:spLocks noGrp="1"/>
          </p:cNvSpPr>
          <p:nvPr>
            <p:ph type="dt" sz="half" idx="10"/>
          </p:nvPr>
        </p:nvSpPr>
        <p:spPr/>
        <p:txBody>
          <a:bodyPr/>
          <a:lstStyle/>
          <a:p>
            <a:fld id="{5829CC5A-EF12-4F59-AD28-75C0CCFA0094}" type="datetimeFigureOut">
              <a:rPr lang="en-IL" smtClean="0"/>
              <a:t>24/06/2025</a:t>
            </a:fld>
            <a:endParaRPr lang="en-IL"/>
          </a:p>
        </p:txBody>
      </p:sp>
      <p:sp>
        <p:nvSpPr>
          <p:cNvPr id="6" name="מציין מיקום של כותרת תחתונה 5">
            <a:extLst>
              <a:ext uri="{FF2B5EF4-FFF2-40B4-BE49-F238E27FC236}">
                <a16:creationId xmlns:a16="http://schemas.microsoft.com/office/drawing/2014/main" id="{763849C4-0A29-4636-0F25-1C991CC1E46F}"/>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7C294FFA-079A-6214-5E6F-ABC97FD051E2}"/>
              </a:ext>
            </a:extLst>
          </p:cNvPr>
          <p:cNvSpPr>
            <a:spLocks noGrp="1"/>
          </p:cNvSpPr>
          <p:nvPr>
            <p:ph type="sldNum" sz="quarter" idx="12"/>
          </p:nvPr>
        </p:nvSpPr>
        <p:spPr/>
        <p:txBody>
          <a:bodyPr/>
          <a:lstStyle/>
          <a:p>
            <a:fld id="{B0C22D98-EE56-48EC-8C8D-931371726EB7}" type="slidenum">
              <a:rPr lang="en-IL" smtClean="0"/>
              <a:t>‹#›</a:t>
            </a:fld>
            <a:endParaRPr lang="en-IL"/>
          </a:p>
        </p:txBody>
      </p:sp>
    </p:spTree>
    <p:extLst>
      <p:ext uri="{BB962C8B-B14F-4D97-AF65-F5344CB8AC3E}">
        <p14:creationId xmlns:p14="http://schemas.microsoft.com/office/powerpoint/2010/main" val="1166896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03562F-EDA6-67C4-7C02-56C2F14EA8FD}"/>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6D98BF3F-C2EA-2985-70B9-B374E6A4D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2FB8FE3F-0DE5-9BC2-4BDB-6B2FC3283F50}"/>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טקסט 4">
            <a:extLst>
              <a:ext uri="{FF2B5EF4-FFF2-40B4-BE49-F238E27FC236}">
                <a16:creationId xmlns:a16="http://schemas.microsoft.com/office/drawing/2014/main" id="{03634606-C00F-4369-5FD9-0BBFC2373A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117CFE24-3954-7FF3-6788-D755FFFCC10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7" name="מציין מיקום של תאריך 6">
            <a:extLst>
              <a:ext uri="{FF2B5EF4-FFF2-40B4-BE49-F238E27FC236}">
                <a16:creationId xmlns:a16="http://schemas.microsoft.com/office/drawing/2014/main" id="{46D30B90-1B9C-4882-130C-F6F091714D51}"/>
              </a:ext>
            </a:extLst>
          </p:cNvPr>
          <p:cNvSpPr>
            <a:spLocks noGrp="1"/>
          </p:cNvSpPr>
          <p:nvPr>
            <p:ph type="dt" sz="half" idx="10"/>
          </p:nvPr>
        </p:nvSpPr>
        <p:spPr/>
        <p:txBody>
          <a:bodyPr/>
          <a:lstStyle/>
          <a:p>
            <a:fld id="{5829CC5A-EF12-4F59-AD28-75C0CCFA0094}" type="datetimeFigureOut">
              <a:rPr lang="en-IL" smtClean="0"/>
              <a:t>24/06/2025</a:t>
            </a:fld>
            <a:endParaRPr lang="en-IL"/>
          </a:p>
        </p:txBody>
      </p:sp>
      <p:sp>
        <p:nvSpPr>
          <p:cNvPr id="8" name="מציין מיקום של כותרת תחתונה 7">
            <a:extLst>
              <a:ext uri="{FF2B5EF4-FFF2-40B4-BE49-F238E27FC236}">
                <a16:creationId xmlns:a16="http://schemas.microsoft.com/office/drawing/2014/main" id="{AD5A42FC-256A-DB31-88B2-38BC1AD5A639}"/>
              </a:ext>
            </a:extLst>
          </p:cNvPr>
          <p:cNvSpPr>
            <a:spLocks noGrp="1"/>
          </p:cNvSpPr>
          <p:nvPr>
            <p:ph type="ftr" sz="quarter" idx="11"/>
          </p:nvPr>
        </p:nvSpPr>
        <p:spPr/>
        <p:txBody>
          <a:bodyPr/>
          <a:lstStyle/>
          <a:p>
            <a:endParaRPr lang="en-IL"/>
          </a:p>
        </p:txBody>
      </p:sp>
      <p:sp>
        <p:nvSpPr>
          <p:cNvPr id="9" name="מציין מיקום של מספר שקופית 8">
            <a:extLst>
              <a:ext uri="{FF2B5EF4-FFF2-40B4-BE49-F238E27FC236}">
                <a16:creationId xmlns:a16="http://schemas.microsoft.com/office/drawing/2014/main" id="{32D6D957-3380-8E9A-F9EA-A78ADBFFC095}"/>
              </a:ext>
            </a:extLst>
          </p:cNvPr>
          <p:cNvSpPr>
            <a:spLocks noGrp="1"/>
          </p:cNvSpPr>
          <p:nvPr>
            <p:ph type="sldNum" sz="quarter" idx="12"/>
          </p:nvPr>
        </p:nvSpPr>
        <p:spPr/>
        <p:txBody>
          <a:bodyPr/>
          <a:lstStyle/>
          <a:p>
            <a:fld id="{B0C22D98-EE56-48EC-8C8D-931371726EB7}" type="slidenum">
              <a:rPr lang="en-IL" smtClean="0"/>
              <a:t>‹#›</a:t>
            </a:fld>
            <a:endParaRPr lang="en-IL"/>
          </a:p>
        </p:txBody>
      </p:sp>
    </p:spTree>
    <p:extLst>
      <p:ext uri="{BB962C8B-B14F-4D97-AF65-F5344CB8AC3E}">
        <p14:creationId xmlns:p14="http://schemas.microsoft.com/office/powerpoint/2010/main" val="1407336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05B9C3-DCA1-22B5-3648-19335893496F}"/>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תאריך 2">
            <a:extLst>
              <a:ext uri="{FF2B5EF4-FFF2-40B4-BE49-F238E27FC236}">
                <a16:creationId xmlns:a16="http://schemas.microsoft.com/office/drawing/2014/main" id="{F994EDB0-9A2D-C620-8642-B91DAD5DED2D}"/>
              </a:ext>
            </a:extLst>
          </p:cNvPr>
          <p:cNvSpPr>
            <a:spLocks noGrp="1"/>
          </p:cNvSpPr>
          <p:nvPr>
            <p:ph type="dt" sz="half" idx="10"/>
          </p:nvPr>
        </p:nvSpPr>
        <p:spPr/>
        <p:txBody>
          <a:bodyPr/>
          <a:lstStyle/>
          <a:p>
            <a:fld id="{5829CC5A-EF12-4F59-AD28-75C0CCFA0094}" type="datetimeFigureOut">
              <a:rPr lang="en-IL" smtClean="0"/>
              <a:t>24/06/2025</a:t>
            </a:fld>
            <a:endParaRPr lang="en-IL"/>
          </a:p>
        </p:txBody>
      </p:sp>
      <p:sp>
        <p:nvSpPr>
          <p:cNvPr id="4" name="מציין מיקום של כותרת תחתונה 3">
            <a:extLst>
              <a:ext uri="{FF2B5EF4-FFF2-40B4-BE49-F238E27FC236}">
                <a16:creationId xmlns:a16="http://schemas.microsoft.com/office/drawing/2014/main" id="{EEB7B5DF-6F64-7741-062C-886456546B0D}"/>
              </a:ext>
            </a:extLst>
          </p:cNvPr>
          <p:cNvSpPr>
            <a:spLocks noGrp="1"/>
          </p:cNvSpPr>
          <p:nvPr>
            <p:ph type="ftr" sz="quarter" idx="11"/>
          </p:nvPr>
        </p:nvSpPr>
        <p:spPr/>
        <p:txBody>
          <a:bodyPr/>
          <a:lstStyle/>
          <a:p>
            <a:endParaRPr lang="en-IL"/>
          </a:p>
        </p:txBody>
      </p:sp>
      <p:sp>
        <p:nvSpPr>
          <p:cNvPr id="5" name="מציין מיקום של מספר שקופית 4">
            <a:extLst>
              <a:ext uri="{FF2B5EF4-FFF2-40B4-BE49-F238E27FC236}">
                <a16:creationId xmlns:a16="http://schemas.microsoft.com/office/drawing/2014/main" id="{01C77EA4-7ED8-8131-AC3D-EAE327081B4A}"/>
              </a:ext>
            </a:extLst>
          </p:cNvPr>
          <p:cNvSpPr>
            <a:spLocks noGrp="1"/>
          </p:cNvSpPr>
          <p:nvPr>
            <p:ph type="sldNum" sz="quarter" idx="12"/>
          </p:nvPr>
        </p:nvSpPr>
        <p:spPr/>
        <p:txBody>
          <a:bodyPr/>
          <a:lstStyle/>
          <a:p>
            <a:fld id="{B0C22D98-EE56-48EC-8C8D-931371726EB7}" type="slidenum">
              <a:rPr lang="en-IL" smtClean="0"/>
              <a:t>‹#›</a:t>
            </a:fld>
            <a:endParaRPr lang="en-IL"/>
          </a:p>
        </p:txBody>
      </p:sp>
    </p:spTree>
    <p:extLst>
      <p:ext uri="{BB962C8B-B14F-4D97-AF65-F5344CB8AC3E}">
        <p14:creationId xmlns:p14="http://schemas.microsoft.com/office/powerpoint/2010/main" val="1635477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A5E033C2-C9EC-D591-2FBE-90C1C969A558}"/>
              </a:ext>
            </a:extLst>
          </p:cNvPr>
          <p:cNvSpPr>
            <a:spLocks noGrp="1"/>
          </p:cNvSpPr>
          <p:nvPr>
            <p:ph type="dt" sz="half" idx="10"/>
          </p:nvPr>
        </p:nvSpPr>
        <p:spPr/>
        <p:txBody>
          <a:bodyPr/>
          <a:lstStyle/>
          <a:p>
            <a:fld id="{5829CC5A-EF12-4F59-AD28-75C0CCFA0094}" type="datetimeFigureOut">
              <a:rPr lang="en-IL" smtClean="0"/>
              <a:t>24/06/2025</a:t>
            </a:fld>
            <a:endParaRPr lang="en-IL"/>
          </a:p>
        </p:txBody>
      </p:sp>
      <p:sp>
        <p:nvSpPr>
          <p:cNvPr id="3" name="מציין מיקום של כותרת תחתונה 2">
            <a:extLst>
              <a:ext uri="{FF2B5EF4-FFF2-40B4-BE49-F238E27FC236}">
                <a16:creationId xmlns:a16="http://schemas.microsoft.com/office/drawing/2014/main" id="{6ABAD4FF-4155-6DD2-8D95-DA6C1851660B}"/>
              </a:ext>
            </a:extLst>
          </p:cNvPr>
          <p:cNvSpPr>
            <a:spLocks noGrp="1"/>
          </p:cNvSpPr>
          <p:nvPr>
            <p:ph type="ftr" sz="quarter" idx="11"/>
          </p:nvPr>
        </p:nvSpPr>
        <p:spPr/>
        <p:txBody>
          <a:bodyPr/>
          <a:lstStyle/>
          <a:p>
            <a:endParaRPr lang="en-IL"/>
          </a:p>
        </p:txBody>
      </p:sp>
      <p:sp>
        <p:nvSpPr>
          <p:cNvPr id="4" name="מציין מיקום של מספר שקופית 3">
            <a:extLst>
              <a:ext uri="{FF2B5EF4-FFF2-40B4-BE49-F238E27FC236}">
                <a16:creationId xmlns:a16="http://schemas.microsoft.com/office/drawing/2014/main" id="{ACF09FC4-4801-7893-F472-AA8E8BB2C7F0}"/>
              </a:ext>
            </a:extLst>
          </p:cNvPr>
          <p:cNvSpPr>
            <a:spLocks noGrp="1"/>
          </p:cNvSpPr>
          <p:nvPr>
            <p:ph type="sldNum" sz="quarter" idx="12"/>
          </p:nvPr>
        </p:nvSpPr>
        <p:spPr/>
        <p:txBody>
          <a:bodyPr/>
          <a:lstStyle/>
          <a:p>
            <a:fld id="{B0C22D98-EE56-48EC-8C8D-931371726EB7}" type="slidenum">
              <a:rPr lang="en-IL" smtClean="0"/>
              <a:t>‹#›</a:t>
            </a:fld>
            <a:endParaRPr lang="en-IL"/>
          </a:p>
        </p:txBody>
      </p:sp>
    </p:spTree>
    <p:extLst>
      <p:ext uri="{BB962C8B-B14F-4D97-AF65-F5344CB8AC3E}">
        <p14:creationId xmlns:p14="http://schemas.microsoft.com/office/powerpoint/2010/main" val="1097923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06C2E8-89D3-18DF-1960-F3D04BDAE033}"/>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D6014C26-396D-0B63-B0BC-6C508FE09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טקסט 3">
            <a:extLst>
              <a:ext uri="{FF2B5EF4-FFF2-40B4-BE49-F238E27FC236}">
                <a16:creationId xmlns:a16="http://schemas.microsoft.com/office/drawing/2014/main" id="{3F5DB3A3-04BD-C7DD-502B-7AF11F8D9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0C241A4C-C2D5-C547-755B-6531B6F50B30}"/>
              </a:ext>
            </a:extLst>
          </p:cNvPr>
          <p:cNvSpPr>
            <a:spLocks noGrp="1"/>
          </p:cNvSpPr>
          <p:nvPr>
            <p:ph type="dt" sz="half" idx="10"/>
          </p:nvPr>
        </p:nvSpPr>
        <p:spPr/>
        <p:txBody>
          <a:bodyPr/>
          <a:lstStyle/>
          <a:p>
            <a:fld id="{5829CC5A-EF12-4F59-AD28-75C0CCFA0094}" type="datetimeFigureOut">
              <a:rPr lang="en-IL" smtClean="0"/>
              <a:t>24/06/2025</a:t>
            </a:fld>
            <a:endParaRPr lang="en-IL"/>
          </a:p>
        </p:txBody>
      </p:sp>
      <p:sp>
        <p:nvSpPr>
          <p:cNvPr id="6" name="מציין מיקום של כותרת תחתונה 5">
            <a:extLst>
              <a:ext uri="{FF2B5EF4-FFF2-40B4-BE49-F238E27FC236}">
                <a16:creationId xmlns:a16="http://schemas.microsoft.com/office/drawing/2014/main" id="{1F2B8907-8C45-94D3-CE53-91C5B0369BA2}"/>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03F30630-6AB1-9E4C-953C-43DA056586DD}"/>
              </a:ext>
            </a:extLst>
          </p:cNvPr>
          <p:cNvSpPr>
            <a:spLocks noGrp="1"/>
          </p:cNvSpPr>
          <p:nvPr>
            <p:ph type="sldNum" sz="quarter" idx="12"/>
          </p:nvPr>
        </p:nvSpPr>
        <p:spPr/>
        <p:txBody>
          <a:bodyPr/>
          <a:lstStyle/>
          <a:p>
            <a:fld id="{B0C22D98-EE56-48EC-8C8D-931371726EB7}" type="slidenum">
              <a:rPr lang="en-IL" smtClean="0"/>
              <a:t>‹#›</a:t>
            </a:fld>
            <a:endParaRPr lang="en-IL"/>
          </a:p>
        </p:txBody>
      </p:sp>
    </p:spTree>
    <p:extLst>
      <p:ext uri="{BB962C8B-B14F-4D97-AF65-F5344CB8AC3E}">
        <p14:creationId xmlns:p14="http://schemas.microsoft.com/office/powerpoint/2010/main" val="165224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7C28C8-48FA-D802-E039-3D32562A95E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של תמונה 2">
            <a:extLst>
              <a:ext uri="{FF2B5EF4-FFF2-40B4-BE49-F238E27FC236}">
                <a16:creationId xmlns:a16="http://schemas.microsoft.com/office/drawing/2014/main" id="{2965086D-D8A4-5D92-8D15-0ACEF12045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מציין מיקום טקסט 3">
            <a:extLst>
              <a:ext uri="{FF2B5EF4-FFF2-40B4-BE49-F238E27FC236}">
                <a16:creationId xmlns:a16="http://schemas.microsoft.com/office/drawing/2014/main" id="{2AEE44D3-588F-25AA-6360-FC500C454A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8634670-0A85-EAED-C0E1-6C1E9F517AE0}"/>
              </a:ext>
            </a:extLst>
          </p:cNvPr>
          <p:cNvSpPr>
            <a:spLocks noGrp="1"/>
          </p:cNvSpPr>
          <p:nvPr>
            <p:ph type="dt" sz="half" idx="10"/>
          </p:nvPr>
        </p:nvSpPr>
        <p:spPr/>
        <p:txBody>
          <a:bodyPr/>
          <a:lstStyle/>
          <a:p>
            <a:fld id="{5829CC5A-EF12-4F59-AD28-75C0CCFA0094}" type="datetimeFigureOut">
              <a:rPr lang="en-IL" smtClean="0"/>
              <a:t>24/06/2025</a:t>
            </a:fld>
            <a:endParaRPr lang="en-IL"/>
          </a:p>
        </p:txBody>
      </p:sp>
      <p:sp>
        <p:nvSpPr>
          <p:cNvPr id="6" name="מציין מיקום של כותרת תחתונה 5">
            <a:extLst>
              <a:ext uri="{FF2B5EF4-FFF2-40B4-BE49-F238E27FC236}">
                <a16:creationId xmlns:a16="http://schemas.microsoft.com/office/drawing/2014/main" id="{0DA0CAED-6FB0-66C2-A009-0C16A2D765F6}"/>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33CBF87E-32AA-D94A-BB1A-E3000C15437F}"/>
              </a:ext>
            </a:extLst>
          </p:cNvPr>
          <p:cNvSpPr>
            <a:spLocks noGrp="1"/>
          </p:cNvSpPr>
          <p:nvPr>
            <p:ph type="sldNum" sz="quarter" idx="12"/>
          </p:nvPr>
        </p:nvSpPr>
        <p:spPr/>
        <p:txBody>
          <a:bodyPr/>
          <a:lstStyle/>
          <a:p>
            <a:fld id="{B0C22D98-EE56-48EC-8C8D-931371726EB7}" type="slidenum">
              <a:rPr lang="en-IL" smtClean="0"/>
              <a:t>‹#›</a:t>
            </a:fld>
            <a:endParaRPr lang="en-IL"/>
          </a:p>
        </p:txBody>
      </p:sp>
    </p:spTree>
    <p:extLst>
      <p:ext uri="{BB962C8B-B14F-4D97-AF65-F5344CB8AC3E}">
        <p14:creationId xmlns:p14="http://schemas.microsoft.com/office/powerpoint/2010/main" val="313749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BB493718-94F3-C1C1-B9A3-23EB02DF7E3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6F086F27-A060-C2AC-563E-7162D4EA6C79}"/>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879E82A3-351E-47DA-934F-21E58B91AADE}"/>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829CC5A-EF12-4F59-AD28-75C0CCFA0094}" type="datetimeFigureOut">
              <a:rPr lang="en-IL" smtClean="0"/>
              <a:t>24/06/2025</a:t>
            </a:fld>
            <a:endParaRPr lang="en-IL"/>
          </a:p>
        </p:txBody>
      </p:sp>
      <p:sp>
        <p:nvSpPr>
          <p:cNvPr id="5" name="מציין מיקום של כותרת תחתונה 4">
            <a:extLst>
              <a:ext uri="{FF2B5EF4-FFF2-40B4-BE49-F238E27FC236}">
                <a16:creationId xmlns:a16="http://schemas.microsoft.com/office/drawing/2014/main" id="{E0640727-DD2B-8465-EA12-38FB6DA9AB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IL"/>
          </a:p>
        </p:txBody>
      </p:sp>
      <p:sp>
        <p:nvSpPr>
          <p:cNvPr id="6" name="מציין מיקום של מספר שקופית 5">
            <a:extLst>
              <a:ext uri="{FF2B5EF4-FFF2-40B4-BE49-F238E27FC236}">
                <a16:creationId xmlns:a16="http://schemas.microsoft.com/office/drawing/2014/main" id="{B57FFDAC-C7B8-A21A-35D5-DF4747714280}"/>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B0C22D98-EE56-48EC-8C8D-931371726EB7}" type="slidenum">
              <a:rPr lang="en-IL" smtClean="0"/>
              <a:t>‹#›</a:t>
            </a:fld>
            <a:endParaRPr lang="en-IL"/>
          </a:p>
        </p:txBody>
      </p:sp>
    </p:spTree>
    <p:extLst>
      <p:ext uri="{BB962C8B-B14F-4D97-AF65-F5344CB8AC3E}">
        <p14:creationId xmlns:p14="http://schemas.microsoft.com/office/powerpoint/2010/main" val="4079647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avivbenporat@mail.tau.ac.i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כותרת 1">
                <a:extLst>
                  <a:ext uri="{FF2B5EF4-FFF2-40B4-BE49-F238E27FC236}">
                    <a16:creationId xmlns:a16="http://schemas.microsoft.com/office/drawing/2014/main" id="{837FA4D7-9937-938C-F16C-36D470ADB959}"/>
                  </a:ext>
                </a:extLst>
              </p:cNvPr>
              <p:cNvSpPr>
                <a:spLocks noGrp="1"/>
              </p:cNvSpPr>
              <p:nvPr>
                <p:ph type="title"/>
              </p:nvPr>
            </p:nvSpPr>
            <p:spPr>
              <a:xfrm>
                <a:off x="0" y="365125"/>
                <a:ext cx="12192000" cy="5832475"/>
              </a:xfrm>
            </p:spPr>
            <p:txBody>
              <a:bodyPr>
                <a:normAutofit/>
              </a:bodyPr>
              <a:lstStyle/>
              <a:p>
                <a:pPr algn="ctr" rtl="0"/>
                <a:r>
                  <a:rPr lang="en-GB" sz="6600" b="1" dirty="0">
                    <a:latin typeface="+mn-lt"/>
                  </a:rPr>
                  <a:t>Determining light detector coverage needed for </a:t>
                </a:r>
                <a14:m>
                  <m:oMath xmlns:m="http://schemas.openxmlformats.org/officeDocument/2006/math">
                    <m:r>
                      <a:rPr lang="en-GB" sz="6600" b="1" i="1" smtClean="0">
                        <a:latin typeface="Cambria Math" panose="02040503050406030204" pitchFamily="18" charset="0"/>
                      </a:rPr>
                      <m:t>𝒏</m:t>
                    </m:r>
                  </m:oMath>
                </a14:m>
                <a:r>
                  <a:rPr lang="en-GB" sz="6600" b="1" dirty="0">
                    <a:latin typeface="+mn-lt"/>
                  </a:rPr>
                  <a:t> PID</a:t>
                </a:r>
                <a:br>
                  <a:rPr lang="en-GB" sz="8800" dirty="0">
                    <a:latin typeface="+mn-lt"/>
                  </a:rPr>
                </a:br>
                <a:r>
                  <a:rPr lang="en-GB" sz="4800" dirty="0">
                    <a:latin typeface="+mn-lt"/>
                  </a:rPr>
                  <a:t>A. Ben Porat, E. O. Cohen, A. Ashkenazi</a:t>
                </a:r>
                <a:br>
                  <a:rPr lang="en-GB" sz="4800" dirty="0">
                    <a:latin typeface="+mn-lt"/>
                  </a:rPr>
                </a:br>
                <a:r>
                  <a:rPr lang="en-GB" sz="4800" dirty="0">
                    <a:latin typeface="+mn-lt"/>
                    <a:hlinkClick r:id="rId2"/>
                  </a:rPr>
                  <a:t>avivbenporat@mail.tau.ac.il</a:t>
                </a:r>
                <a:r>
                  <a:rPr lang="en-GB" sz="4800" dirty="0">
                    <a:latin typeface="+mn-lt"/>
                  </a:rPr>
                  <a:t> </a:t>
                </a:r>
                <a:br>
                  <a:rPr lang="en-GB" sz="4800" dirty="0">
                    <a:latin typeface="+mn-lt"/>
                  </a:rPr>
                </a:br>
                <a:r>
                  <a:rPr lang="en-GB" sz="4800" dirty="0">
                    <a:latin typeface="+mn-lt"/>
                  </a:rPr>
                  <a:t>Tel Aviv University</a:t>
                </a:r>
                <a:endParaRPr lang="en-IL" sz="8800" dirty="0">
                  <a:latin typeface="+mn-lt"/>
                </a:endParaRPr>
              </a:p>
            </p:txBody>
          </p:sp>
        </mc:Choice>
        <mc:Fallback xmlns="">
          <p:sp>
            <p:nvSpPr>
              <p:cNvPr id="2" name="כותרת 1">
                <a:extLst>
                  <a:ext uri="{FF2B5EF4-FFF2-40B4-BE49-F238E27FC236}">
                    <a16:creationId xmlns:a16="http://schemas.microsoft.com/office/drawing/2014/main" id="{837FA4D7-9937-938C-F16C-36D470ADB959}"/>
                  </a:ext>
                </a:extLst>
              </p:cNvPr>
              <p:cNvSpPr>
                <a:spLocks noGrp="1" noRot="1" noChangeAspect="1" noMove="1" noResize="1" noEditPoints="1" noAdjustHandles="1" noChangeArrowheads="1" noChangeShapeType="1" noTextEdit="1"/>
              </p:cNvSpPr>
              <p:nvPr>
                <p:ph type="title"/>
              </p:nvPr>
            </p:nvSpPr>
            <p:spPr>
              <a:xfrm>
                <a:off x="0" y="365125"/>
                <a:ext cx="12192000" cy="5832475"/>
              </a:xfrm>
              <a:blipFill>
                <a:blip r:embed="rId3"/>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3999601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D8F6C375-AE60-3375-9FEF-EEEEFFD47B57}"/>
                  </a:ext>
                </a:extLst>
              </p:cNvPr>
              <p:cNvSpPr txBox="1"/>
              <p:nvPr/>
            </p:nvSpPr>
            <p:spPr>
              <a:xfrm>
                <a:off x="2458720" y="0"/>
                <a:ext cx="6979920" cy="1384995"/>
              </a:xfrm>
              <a:prstGeom prst="rect">
                <a:avLst/>
              </a:prstGeom>
              <a:noFill/>
            </p:spPr>
            <p:txBody>
              <a:bodyPr wrap="square" rtlCol="0">
                <a:spAutoFit/>
              </a:bodyPr>
              <a:lstStyle/>
              <a:p>
                <a:pPr algn="ctr" rtl="0"/>
                <a:r>
                  <a:rPr lang="en-GB" sz="4800" b="1" u="sng" dirty="0"/>
                  <a:t>Results</a:t>
                </a:r>
              </a:p>
              <a:p>
                <a:pPr algn="ctr" rtl="0"/>
                <a:r>
                  <a:rPr lang="en-GB" sz="3600" b="1" u="sng" dirty="0"/>
                  <a:t>ARIS-</a:t>
                </a:r>
                <a14:m>
                  <m:oMath xmlns:m="http://schemas.openxmlformats.org/officeDocument/2006/math">
                    <m:r>
                      <a:rPr lang="en-GB" sz="3600" b="1" i="1" u="sng" smtClean="0">
                        <a:latin typeface="Cambria Math" panose="02040503050406030204" pitchFamily="18" charset="0"/>
                      </a:rPr>
                      <m:t>𝒏</m:t>
                    </m:r>
                  </m:oMath>
                </a14:m>
                <a:endParaRPr lang="en-IL" sz="2000" b="1" u="sng" dirty="0"/>
              </a:p>
            </p:txBody>
          </p:sp>
        </mc:Choice>
        <mc:Fallback xmlns="">
          <p:sp>
            <p:nvSpPr>
              <p:cNvPr id="4" name="תיבת טקסט 3">
                <a:extLst>
                  <a:ext uri="{FF2B5EF4-FFF2-40B4-BE49-F238E27FC236}">
                    <a16:creationId xmlns:a16="http://schemas.microsoft.com/office/drawing/2014/main" id="{D8F6C375-AE60-3375-9FEF-EEEEFFD47B57}"/>
                  </a:ext>
                </a:extLst>
              </p:cNvPr>
              <p:cNvSpPr txBox="1">
                <a:spLocks noRot="1" noChangeAspect="1" noMove="1" noResize="1" noEditPoints="1" noAdjustHandles="1" noChangeArrowheads="1" noChangeShapeType="1" noTextEdit="1"/>
              </p:cNvSpPr>
              <p:nvPr/>
            </p:nvSpPr>
            <p:spPr>
              <a:xfrm>
                <a:off x="2458720" y="0"/>
                <a:ext cx="6979920" cy="1384995"/>
              </a:xfrm>
              <a:prstGeom prst="rect">
                <a:avLst/>
              </a:prstGeom>
              <a:blipFill>
                <a:blip r:embed="rId2"/>
                <a:stretch>
                  <a:fillRect t="-9692" b="-15859"/>
                </a:stretch>
              </a:blipFill>
            </p:spPr>
            <p:txBody>
              <a:bodyPr/>
              <a:lstStyle/>
              <a:p>
                <a:r>
                  <a:rPr lang="en-IL">
                    <a:noFill/>
                  </a:rPr>
                  <a:t> </a:t>
                </a:r>
              </a:p>
            </p:txBody>
          </p:sp>
        </mc:Fallback>
      </mc:AlternateContent>
      <p:pic>
        <p:nvPicPr>
          <p:cNvPr id="6" name="תמונה 5">
            <a:extLst>
              <a:ext uri="{FF2B5EF4-FFF2-40B4-BE49-F238E27FC236}">
                <a16:creationId xmlns:a16="http://schemas.microsoft.com/office/drawing/2014/main" id="{DDACE9C9-F93C-8DE1-7627-5099CD9D3660}"/>
              </a:ext>
            </a:extLst>
          </p:cNvPr>
          <p:cNvPicPr>
            <a:picLocks noChangeAspect="1"/>
          </p:cNvPicPr>
          <p:nvPr/>
        </p:nvPicPr>
        <p:blipFill>
          <a:blip r:embed="rId3"/>
          <a:stretch>
            <a:fillRect/>
          </a:stretch>
        </p:blipFill>
        <p:spPr>
          <a:xfrm>
            <a:off x="0" y="1384995"/>
            <a:ext cx="5297428" cy="2722382"/>
          </a:xfrm>
          <a:prstGeom prst="rect">
            <a:avLst/>
          </a:prstGeom>
        </p:spPr>
      </p:pic>
      <p:pic>
        <p:nvPicPr>
          <p:cNvPr id="8" name="תמונה 7">
            <a:extLst>
              <a:ext uri="{FF2B5EF4-FFF2-40B4-BE49-F238E27FC236}">
                <a16:creationId xmlns:a16="http://schemas.microsoft.com/office/drawing/2014/main" id="{B07227BA-75AD-AA11-A213-17FFA81F8918}"/>
              </a:ext>
            </a:extLst>
          </p:cNvPr>
          <p:cNvPicPr>
            <a:picLocks noChangeAspect="1"/>
          </p:cNvPicPr>
          <p:nvPr/>
        </p:nvPicPr>
        <p:blipFill>
          <a:blip r:embed="rId4"/>
          <a:stretch>
            <a:fillRect/>
          </a:stretch>
        </p:blipFill>
        <p:spPr>
          <a:xfrm>
            <a:off x="6096000" y="1384996"/>
            <a:ext cx="5157091" cy="2639198"/>
          </a:xfrm>
          <a:prstGeom prst="rect">
            <a:avLst/>
          </a:prstGeom>
        </p:spPr>
      </p:pic>
      <p:pic>
        <p:nvPicPr>
          <p:cNvPr id="10" name="תמונה 9">
            <a:extLst>
              <a:ext uri="{FF2B5EF4-FFF2-40B4-BE49-F238E27FC236}">
                <a16:creationId xmlns:a16="http://schemas.microsoft.com/office/drawing/2014/main" id="{68ABA99C-8A44-6B6D-A310-C2D8F9FC4C48}"/>
              </a:ext>
            </a:extLst>
          </p:cNvPr>
          <p:cNvPicPr>
            <a:picLocks noChangeAspect="1"/>
          </p:cNvPicPr>
          <p:nvPr/>
        </p:nvPicPr>
        <p:blipFill>
          <a:blip r:embed="rId5"/>
          <a:stretch>
            <a:fillRect/>
          </a:stretch>
        </p:blipFill>
        <p:spPr>
          <a:xfrm>
            <a:off x="0" y="4164052"/>
            <a:ext cx="5297428" cy="2693948"/>
          </a:xfrm>
          <a:prstGeom prst="rect">
            <a:avLst/>
          </a:prstGeom>
        </p:spPr>
      </p:pic>
      <p:pic>
        <p:nvPicPr>
          <p:cNvPr id="12" name="תמונה 11">
            <a:extLst>
              <a:ext uri="{FF2B5EF4-FFF2-40B4-BE49-F238E27FC236}">
                <a16:creationId xmlns:a16="http://schemas.microsoft.com/office/drawing/2014/main" id="{E780A893-0E36-E331-CA59-70246140B69B}"/>
              </a:ext>
            </a:extLst>
          </p:cNvPr>
          <p:cNvPicPr>
            <a:picLocks noChangeAspect="1"/>
          </p:cNvPicPr>
          <p:nvPr/>
        </p:nvPicPr>
        <p:blipFill>
          <a:blip r:embed="rId6"/>
          <a:stretch>
            <a:fillRect/>
          </a:stretch>
        </p:blipFill>
        <p:spPr>
          <a:xfrm>
            <a:off x="5948680" y="4096775"/>
            <a:ext cx="5405634" cy="2752457"/>
          </a:xfrm>
          <a:prstGeom prst="rect">
            <a:avLst/>
          </a:prstGeom>
        </p:spPr>
      </p:pic>
    </p:spTree>
    <p:extLst>
      <p:ext uri="{BB962C8B-B14F-4D97-AF65-F5344CB8AC3E}">
        <p14:creationId xmlns:p14="http://schemas.microsoft.com/office/powerpoint/2010/main" val="797386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5AB2FC88-2928-2991-3E7C-686FEB022BD8}"/>
                  </a:ext>
                </a:extLst>
              </p:cNvPr>
              <p:cNvSpPr txBox="1"/>
              <p:nvPr/>
            </p:nvSpPr>
            <p:spPr>
              <a:xfrm>
                <a:off x="2458720" y="0"/>
                <a:ext cx="6979920" cy="1384995"/>
              </a:xfrm>
              <a:prstGeom prst="rect">
                <a:avLst/>
              </a:prstGeom>
              <a:noFill/>
            </p:spPr>
            <p:txBody>
              <a:bodyPr wrap="square" rtlCol="0">
                <a:spAutoFit/>
              </a:bodyPr>
              <a:lstStyle/>
              <a:p>
                <a:pPr algn="ctr" rtl="0"/>
                <a:r>
                  <a:rPr lang="en-GB" sz="4800" b="1" u="sng" dirty="0"/>
                  <a:t>Results</a:t>
                </a:r>
              </a:p>
              <a:p>
                <a:pPr algn="ctr" rtl="0"/>
                <a:r>
                  <a:rPr lang="en-GB" sz="3600" b="1" u="sng" dirty="0"/>
                  <a:t>ARIS-</a:t>
                </a:r>
                <a14:m>
                  <m:oMath xmlns:m="http://schemas.openxmlformats.org/officeDocument/2006/math">
                    <m:r>
                      <a:rPr lang="en-GB" sz="3600" b="1" i="1" u="sng" smtClean="0">
                        <a:latin typeface="Cambria Math" panose="02040503050406030204" pitchFamily="18" charset="0"/>
                      </a:rPr>
                      <m:t>𝒏</m:t>
                    </m:r>
                  </m:oMath>
                </a14:m>
                <a:endParaRPr lang="en-IL" sz="2000" b="1" u="sng" dirty="0"/>
              </a:p>
            </p:txBody>
          </p:sp>
        </mc:Choice>
        <mc:Fallback xmlns="">
          <p:sp>
            <p:nvSpPr>
              <p:cNvPr id="4" name="תיבת טקסט 3">
                <a:extLst>
                  <a:ext uri="{FF2B5EF4-FFF2-40B4-BE49-F238E27FC236}">
                    <a16:creationId xmlns:a16="http://schemas.microsoft.com/office/drawing/2014/main" id="{5AB2FC88-2928-2991-3E7C-686FEB022BD8}"/>
                  </a:ext>
                </a:extLst>
              </p:cNvPr>
              <p:cNvSpPr txBox="1">
                <a:spLocks noRot="1" noChangeAspect="1" noMove="1" noResize="1" noEditPoints="1" noAdjustHandles="1" noChangeArrowheads="1" noChangeShapeType="1" noTextEdit="1"/>
              </p:cNvSpPr>
              <p:nvPr/>
            </p:nvSpPr>
            <p:spPr>
              <a:xfrm>
                <a:off x="2458720" y="0"/>
                <a:ext cx="6979920" cy="1384995"/>
              </a:xfrm>
              <a:prstGeom prst="rect">
                <a:avLst/>
              </a:prstGeom>
              <a:blipFill>
                <a:blip r:embed="rId2"/>
                <a:stretch>
                  <a:fillRect t="-9692" b="-15859"/>
                </a:stretch>
              </a:blipFill>
            </p:spPr>
            <p:txBody>
              <a:bodyPr/>
              <a:lstStyle/>
              <a:p>
                <a:r>
                  <a:rPr lang="en-IL">
                    <a:noFill/>
                  </a:rPr>
                  <a:t> </a:t>
                </a:r>
              </a:p>
            </p:txBody>
          </p:sp>
        </mc:Fallback>
      </mc:AlternateContent>
      <p:pic>
        <p:nvPicPr>
          <p:cNvPr id="6" name="תמונה 5">
            <a:extLst>
              <a:ext uri="{FF2B5EF4-FFF2-40B4-BE49-F238E27FC236}">
                <a16:creationId xmlns:a16="http://schemas.microsoft.com/office/drawing/2014/main" id="{3EC73E48-5AC0-D9A3-D8D6-30296844B73B}"/>
              </a:ext>
            </a:extLst>
          </p:cNvPr>
          <p:cNvPicPr>
            <a:picLocks noChangeAspect="1"/>
          </p:cNvPicPr>
          <p:nvPr/>
        </p:nvPicPr>
        <p:blipFill>
          <a:blip r:embed="rId3"/>
          <a:stretch>
            <a:fillRect/>
          </a:stretch>
        </p:blipFill>
        <p:spPr>
          <a:xfrm>
            <a:off x="203845" y="1374398"/>
            <a:ext cx="5537200" cy="2808775"/>
          </a:xfrm>
          <a:prstGeom prst="rect">
            <a:avLst/>
          </a:prstGeom>
        </p:spPr>
      </p:pic>
      <p:pic>
        <p:nvPicPr>
          <p:cNvPr id="8" name="תמונה 7">
            <a:extLst>
              <a:ext uri="{FF2B5EF4-FFF2-40B4-BE49-F238E27FC236}">
                <a16:creationId xmlns:a16="http://schemas.microsoft.com/office/drawing/2014/main" id="{836296BD-2B02-F3D2-966A-3092A788910B}"/>
              </a:ext>
            </a:extLst>
          </p:cNvPr>
          <p:cNvPicPr>
            <a:picLocks noChangeAspect="1"/>
          </p:cNvPicPr>
          <p:nvPr/>
        </p:nvPicPr>
        <p:blipFill>
          <a:blip r:embed="rId4"/>
          <a:stretch>
            <a:fillRect/>
          </a:stretch>
        </p:blipFill>
        <p:spPr>
          <a:xfrm>
            <a:off x="5869047" y="1384995"/>
            <a:ext cx="5271790" cy="2674144"/>
          </a:xfrm>
          <a:prstGeom prst="rect">
            <a:avLst/>
          </a:prstGeom>
        </p:spPr>
      </p:pic>
      <p:pic>
        <p:nvPicPr>
          <p:cNvPr id="10" name="תמונה 9">
            <a:extLst>
              <a:ext uri="{FF2B5EF4-FFF2-40B4-BE49-F238E27FC236}">
                <a16:creationId xmlns:a16="http://schemas.microsoft.com/office/drawing/2014/main" id="{75B5FDEF-C645-538F-D089-70BFFBE82E69}"/>
              </a:ext>
            </a:extLst>
          </p:cNvPr>
          <p:cNvPicPr>
            <a:picLocks noChangeAspect="1"/>
          </p:cNvPicPr>
          <p:nvPr/>
        </p:nvPicPr>
        <p:blipFill>
          <a:blip r:embed="rId5"/>
          <a:stretch>
            <a:fillRect/>
          </a:stretch>
        </p:blipFill>
        <p:spPr>
          <a:xfrm>
            <a:off x="203845" y="4079214"/>
            <a:ext cx="5458085" cy="2778786"/>
          </a:xfrm>
          <a:prstGeom prst="rect">
            <a:avLst/>
          </a:prstGeom>
        </p:spPr>
      </p:pic>
      <p:pic>
        <p:nvPicPr>
          <p:cNvPr id="12" name="תמונה 11">
            <a:extLst>
              <a:ext uri="{FF2B5EF4-FFF2-40B4-BE49-F238E27FC236}">
                <a16:creationId xmlns:a16="http://schemas.microsoft.com/office/drawing/2014/main" id="{EE51995F-06B1-68B6-EE8E-BC32FD119C6F}"/>
              </a:ext>
            </a:extLst>
          </p:cNvPr>
          <p:cNvPicPr>
            <a:picLocks noChangeAspect="1"/>
          </p:cNvPicPr>
          <p:nvPr/>
        </p:nvPicPr>
        <p:blipFill>
          <a:blip r:embed="rId6"/>
          <a:stretch>
            <a:fillRect/>
          </a:stretch>
        </p:blipFill>
        <p:spPr>
          <a:xfrm>
            <a:off x="5774303" y="4054741"/>
            <a:ext cx="5461277" cy="2778786"/>
          </a:xfrm>
          <a:prstGeom prst="rect">
            <a:avLst/>
          </a:prstGeom>
        </p:spPr>
      </p:pic>
    </p:spTree>
    <p:extLst>
      <p:ext uri="{BB962C8B-B14F-4D97-AF65-F5344CB8AC3E}">
        <p14:creationId xmlns:p14="http://schemas.microsoft.com/office/powerpoint/2010/main" val="305862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F0B537D4-7C84-92CA-03DE-05661640AD62}"/>
                  </a:ext>
                </a:extLst>
              </p:cNvPr>
              <p:cNvSpPr txBox="1"/>
              <p:nvPr/>
            </p:nvSpPr>
            <p:spPr>
              <a:xfrm>
                <a:off x="2458720" y="0"/>
                <a:ext cx="6979920" cy="1384995"/>
              </a:xfrm>
              <a:prstGeom prst="rect">
                <a:avLst/>
              </a:prstGeom>
              <a:noFill/>
            </p:spPr>
            <p:txBody>
              <a:bodyPr wrap="square" rtlCol="0">
                <a:spAutoFit/>
              </a:bodyPr>
              <a:lstStyle/>
              <a:p>
                <a:pPr algn="ctr" rtl="0"/>
                <a:r>
                  <a:rPr lang="en-GB" sz="4800" b="1" u="sng" dirty="0"/>
                  <a:t>Results – Additional test</a:t>
                </a:r>
              </a:p>
              <a:p>
                <a:pPr algn="ctr" rtl="0"/>
                <a:r>
                  <a:rPr lang="en-GB" sz="3600" b="1" u="sng" dirty="0"/>
                  <a:t>Creus-</a:t>
                </a:r>
                <a14:m>
                  <m:oMath xmlns:m="http://schemas.openxmlformats.org/officeDocument/2006/math">
                    <m:r>
                      <a:rPr lang="en-GB" sz="3600" b="1" i="1" u="sng" smtClean="0">
                        <a:latin typeface="Cambria Math" panose="02040503050406030204" pitchFamily="18" charset="0"/>
                      </a:rPr>
                      <m:t>𝒏</m:t>
                    </m:r>
                  </m:oMath>
                </a14:m>
                <a:endParaRPr lang="en-IL" sz="2000" b="1" u="sng" dirty="0"/>
              </a:p>
            </p:txBody>
          </p:sp>
        </mc:Choice>
        <mc:Fallback xmlns="">
          <p:sp>
            <p:nvSpPr>
              <p:cNvPr id="4" name="תיבת טקסט 3">
                <a:extLst>
                  <a:ext uri="{FF2B5EF4-FFF2-40B4-BE49-F238E27FC236}">
                    <a16:creationId xmlns:a16="http://schemas.microsoft.com/office/drawing/2014/main" id="{F0B537D4-7C84-92CA-03DE-05661640AD62}"/>
                  </a:ext>
                </a:extLst>
              </p:cNvPr>
              <p:cNvSpPr txBox="1">
                <a:spLocks noRot="1" noChangeAspect="1" noMove="1" noResize="1" noEditPoints="1" noAdjustHandles="1" noChangeArrowheads="1" noChangeShapeType="1" noTextEdit="1"/>
              </p:cNvSpPr>
              <p:nvPr/>
            </p:nvSpPr>
            <p:spPr>
              <a:xfrm>
                <a:off x="2458720" y="0"/>
                <a:ext cx="6979920" cy="1384995"/>
              </a:xfrm>
              <a:prstGeom prst="rect">
                <a:avLst/>
              </a:prstGeom>
              <a:blipFill>
                <a:blip r:embed="rId2"/>
                <a:stretch>
                  <a:fillRect t="-9692" b="-15859"/>
                </a:stretch>
              </a:blipFill>
            </p:spPr>
            <p:txBody>
              <a:bodyPr/>
              <a:lstStyle/>
              <a:p>
                <a:r>
                  <a:rPr lang="en-IL">
                    <a:noFill/>
                  </a:rPr>
                  <a:t> </a:t>
                </a:r>
              </a:p>
            </p:txBody>
          </p:sp>
        </mc:Fallback>
      </mc:AlternateContent>
      <p:pic>
        <p:nvPicPr>
          <p:cNvPr id="6" name="תמונה 5">
            <a:extLst>
              <a:ext uri="{FF2B5EF4-FFF2-40B4-BE49-F238E27FC236}">
                <a16:creationId xmlns:a16="http://schemas.microsoft.com/office/drawing/2014/main" id="{823737AE-4E73-4E6B-EA44-F478B4544F2E}"/>
              </a:ext>
            </a:extLst>
          </p:cNvPr>
          <p:cNvPicPr>
            <a:picLocks noChangeAspect="1"/>
          </p:cNvPicPr>
          <p:nvPr/>
        </p:nvPicPr>
        <p:blipFill>
          <a:blip r:embed="rId3"/>
          <a:stretch>
            <a:fillRect/>
          </a:stretch>
        </p:blipFill>
        <p:spPr>
          <a:xfrm>
            <a:off x="0" y="1566732"/>
            <a:ext cx="3889493" cy="1991400"/>
          </a:xfrm>
          <a:prstGeom prst="rect">
            <a:avLst/>
          </a:prstGeom>
        </p:spPr>
      </p:pic>
      <p:pic>
        <p:nvPicPr>
          <p:cNvPr id="8" name="תמונה 7">
            <a:extLst>
              <a:ext uri="{FF2B5EF4-FFF2-40B4-BE49-F238E27FC236}">
                <a16:creationId xmlns:a16="http://schemas.microsoft.com/office/drawing/2014/main" id="{6C6AFA4C-1F91-B5B2-2E30-3F20FFA76AFE}"/>
              </a:ext>
            </a:extLst>
          </p:cNvPr>
          <p:cNvPicPr>
            <a:picLocks noChangeAspect="1"/>
          </p:cNvPicPr>
          <p:nvPr/>
        </p:nvPicPr>
        <p:blipFill>
          <a:blip r:embed="rId4"/>
          <a:stretch>
            <a:fillRect/>
          </a:stretch>
        </p:blipFill>
        <p:spPr>
          <a:xfrm>
            <a:off x="4003933" y="1564400"/>
            <a:ext cx="3889493" cy="1993732"/>
          </a:xfrm>
          <a:prstGeom prst="rect">
            <a:avLst/>
          </a:prstGeom>
        </p:spPr>
      </p:pic>
      <p:pic>
        <p:nvPicPr>
          <p:cNvPr id="10" name="תמונה 9">
            <a:extLst>
              <a:ext uri="{FF2B5EF4-FFF2-40B4-BE49-F238E27FC236}">
                <a16:creationId xmlns:a16="http://schemas.microsoft.com/office/drawing/2014/main" id="{8D4AAA7A-A56C-3CF5-55F6-74329407FC4D}"/>
              </a:ext>
            </a:extLst>
          </p:cNvPr>
          <p:cNvPicPr>
            <a:picLocks noChangeAspect="1"/>
          </p:cNvPicPr>
          <p:nvPr/>
        </p:nvPicPr>
        <p:blipFill>
          <a:blip r:embed="rId5"/>
          <a:stretch>
            <a:fillRect/>
          </a:stretch>
        </p:blipFill>
        <p:spPr>
          <a:xfrm>
            <a:off x="8290684" y="1564400"/>
            <a:ext cx="3901316" cy="1993732"/>
          </a:xfrm>
          <a:prstGeom prst="rect">
            <a:avLst/>
          </a:prstGeom>
        </p:spPr>
      </p:pic>
      <p:pic>
        <p:nvPicPr>
          <p:cNvPr id="12" name="תמונה 11">
            <a:extLst>
              <a:ext uri="{FF2B5EF4-FFF2-40B4-BE49-F238E27FC236}">
                <a16:creationId xmlns:a16="http://schemas.microsoft.com/office/drawing/2014/main" id="{A5CFC28D-C492-DEF8-F452-77C4C9379108}"/>
              </a:ext>
            </a:extLst>
          </p:cNvPr>
          <p:cNvPicPr>
            <a:picLocks noChangeAspect="1"/>
          </p:cNvPicPr>
          <p:nvPr/>
        </p:nvPicPr>
        <p:blipFill>
          <a:blip r:embed="rId6"/>
          <a:stretch>
            <a:fillRect/>
          </a:stretch>
        </p:blipFill>
        <p:spPr>
          <a:xfrm>
            <a:off x="335280" y="4210972"/>
            <a:ext cx="4661155" cy="2443828"/>
          </a:xfrm>
          <a:prstGeom prst="rect">
            <a:avLst/>
          </a:prstGeom>
        </p:spPr>
      </p:pic>
      <p:pic>
        <p:nvPicPr>
          <p:cNvPr id="14" name="תמונה 13">
            <a:extLst>
              <a:ext uri="{FF2B5EF4-FFF2-40B4-BE49-F238E27FC236}">
                <a16:creationId xmlns:a16="http://schemas.microsoft.com/office/drawing/2014/main" id="{AEDB713B-B45D-089C-8E95-E50829E0B492}"/>
              </a:ext>
            </a:extLst>
          </p:cNvPr>
          <p:cNvPicPr>
            <a:picLocks noChangeAspect="1"/>
          </p:cNvPicPr>
          <p:nvPr/>
        </p:nvPicPr>
        <p:blipFill>
          <a:blip r:embed="rId7"/>
          <a:stretch>
            <a:fillRect/>
          </a:stretch>
        </p:blipFill>
        <p:spPr>
          <a:xfrm>
            <a:off x="6492240" y="4278222"/>
            <a:ext cx="4432556" cy="2309328"/>
          </a:xfrm>
          <a:prstGeom prst="rect">
            <a:avLst/>
          </a:prstGeom>
        </p:spPr>
      </p:pic>
    </p:spTree>
    <p:extLst>
      <p:ext uri="{BB962C8B-B14F-4D97-AF65-F5344CB8AC3E}">
        <p14:creationId xmlns:p14="http://schemas.microsoft.com/office/powerpoint/2010/main" val="401041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7F73A409-0BA2-196D-4732-F4E0ADDCD8BD}"/>
                  </a:ext>
                </a:extLst>
              </p:cNvPr>
              <p:cNvSpPr>
                <a:spLocks noGrp="1"/>
              </p:cNvSpPr>
              <p:nvPr>
                <p:ph idx="1"/>
              </p:nvPr>
            </p:nvSpPr>
            <p:spPr>
              <a:xfrm>
                <a:off x="513080" y="0"/>
                <a:ext cx="10515600" cy="1434738"/>
              </a:xfrm>
            </p:spPr>
            <p:txBody>
              <a:bodyPr>
                <a:noAutofit/>
              </a:bodyPr>
              <a:lstStyle/>
              <a:p>
                <a:pPr marL="0" indent="0" algn="ctr" rtl="0">
                  <a:buNone/>
                </a:pPr>
                <a:r>
                  <a:rPr lang="en-GB" sz="4800" b="1" u="sng" dirty="0"/>
                  <a:t>Determining optical coverage for </a:t>
                </a:r>
                <a14:m>
                  <m:oMath xmlns:m="http://schemas.openxmlformats.org/officeDocument/2006/math">
                    <m:r>
                      <a:rPr lang="en-GB" sz="4800" b="1" i="1" u="sng" smtClean="0">
                        <a:latin typeface="Cambria Math" panose="02040503050406030204" pitchFamily="18" charset="0"/>
                      </a:rPr>
                      <m:t>𝒏</m:t>
                    </m:r>
                  </m:oMath>
                </a14:m>
                <a:r>
                  <a:rPr lang="en-GB" sz="4800" b="1" u="sng" dirty="0"/>
                  <a:t> PID</a:t>
                </a:r>
              </a:p>
              <a:p>
                <a:pPr marL="0" indent="0" algn="ctr" rtl="0">
                  <a:buNone/>
                </a:pPr>
                <a:r>
                  <a:rPr lang="en-GB" sz="3600" b="1" u="sng" dirty="0"/>
                  <a:t>Detection threshold</a:t>
                </a:r>
                <a:endParaRPr lang="en-GB" sz="4000" b="1" u="sng" dirty="0"/>
              </a:p>
              <a:p>
                <a:pPr marL="0" indent="0" algn="ctr" rtl="0">
                  <a:buNone/>
                </a:pPr>
                <a:endParaRPr lang="en-GB" sz="4400" b="1" u="sng" dirty="0"/>
              </a:p>
              <a:p>
                <a:pPr marL="0" indent="0" algn="ctr" rtl="0">
                  <a:buNone/>
                </a:pPr>
                <a:endParaRPr lang="en-IL" sz="4800" b="1" u="sng" dirty="0"/>
              </a:p>
            </p:txBody>
          </p:sp>
        </mc:Choice>
        <mc:Fallback xmlns="">
          <p:sp>
            <p:nvSpPr>
              <p:cNvPr id="3" name="מציין מיקום תוכן 2">
                <a:extLst>
                  <a:ext uri="{FF2B5EF4-FFF2-40B4-BE49-F238E27FC236}">
                    <a16:creationId xmlns:a16="http://schemas.microsoft.com/office/drawing/2014/main" id="{7F73A409-0BA2-196D-4732-F4E0ADDCD8BD}"/>
                  </a:ext>
                </a:extLst>
              </p:cNvPr>
              <p:cNvSpPr>
                <a:spLocks noGrp="1" noRot="1" noChangeAspect="1" noMove="1" noResize="1" noEditPoints="1" noAdjustHandles="1" noChangeArrowheads="1" noChangeShapeType="1" noTextEdit="1"/>
              </p:cNvSpPr>
              <p:nvPr>
                <p:ph idx="1"/>
              </p:nvPr>
            </p:nvSpPr>
            <p:spPr>
              <a:xfrm>
                <a:off x="513080" y="0"/>
                <a:ext cx="10515600" cy="1434738"/>
              </a:xfrm>
              <a:blipFill>
                <a:blip r:embed="rId2"/>
                <a:stretch>
                  <a:fillRect l="-174" t="-14468" r="-174" b="-11915"/>
                </a:stretch>
              </a:blipFill>
            </p:spPr>
            <p:txBody>
              <a:bodyPr/>
              <a:lstStyle/>
              <a:p>
                <a:r>
                  <a:rPr lang="en-IL">
                    <a:noFill/>
                  </a:rPr>
                  <a:t> </a:t>
                </a:r>
              </a:p>
            </p:txBody>
          </p:sp>
        </mc:Fallback>
      </mc:AlternateContent>
      <p:pic>
        <p:nvPicPr>
          <p:cNvPr id="2" name="תמונה 1">
            <a:extLst>
              <a:ext uri="{FF2B5EF4-FFF2-40B4-BE49-F238E27FC236}">
                <a16:creationId xmlns:a16="http://schemas.microsoft.com/office/drawing/2014/main" id="{4A5A1261-1947-B46C-88C0-923AE8AD4794}"/>
              </a:ext>
            </a:extLst>
          </p:cNvPr>
          <p:cNvPicPr>
            <a:picLocks noChangeAspect="1"/>
          </p:cNvPicPr>
          <p:nvPr/>
        </p:nvPicPr>
        <p:blipFill>
          <a:blip r:embed="rId3"/>
          <a:stretch>
            <a:fillRect/>
          </a:stretch>
        </p:blipFill>
        <p:spPr>
          <a:xfrm>
            <a:off x="2042772" y="1434738"/>
            <a:ext cx="7101228" cy="5423261"/>
          </a:xfrm>
          <a:prstGeom prst="rect">
            <a:avLst/>
          </a:prstGeom>
        </p:spPr>
      </p:pic>
    </p:spTree>
    <p:extLst>
      <p:ext uri="{BB962C8B-B14F-4D97-AF65-F5344CB8AC3E}">
        <p14:creationId xmlns:p14="http://schemas.microsoft.com/office/powerpoint/2010/main" val="3011238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מציין מיקום תוכן 2">
                <a:extLst>
                  <a:ext uri="{FF2B5EF4-FFF2-40B4-BE49-F238E27FC236}">
                    <a16:creationId xmlns:a16="http://schemas.microsoft.com/office/drawing/2014/main" id="{EDB2E8B5-F181-C8EB-E4EC-E15FED41C1EE}"/>
                  </a:ext>
                </a:extLst>
              </p:cNvPr>
              <p:cNvSpPr txBox="1">
                <a:spLocks/>
              </p:cNvSpPr>
              <p:nvPr/>
            </p:nvSpPr>
            <p:spPr>
              <a:xfrm>
                <a:off x="513080" y="0"/>
                <a:ext cx="10515600" cy="1434738"/>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Font typeface="Arial" panose="020B0604020202020204" pitchFamily="34" charset="0"/>
                  <a:buNone/>
                </a:pPr>
                <a:r>
                  <a:rPr lang="en-GB" sz="4800" b="1" u="sng" dirty="0"/>
                  <a:t>Determining optical coverage for </a:t>
                </a:r>
                <a14:m>
                  <m:oMath xmlns:m="http://schemas.openxmlformats.org/officeDocument/2006/math">
                    <m:r>
                      <a:rPr lang="en-GB" sz="4800" b="1" i="1" u="sng" smtClean="0">
                        <a:latin typeface="Cambria Math" panose="02040503050406030204" pitchFamily="18" charset="0"/>
                      </a:rPr>
                      <m:t>𝒏</m:t>
                    </m:r>
                  </m:oMath>
                </a14:m>
                <a:r>
                  <a:rPr lang="en-GB" sz="4800" b="1" u="sng" dirty="0"/>
                  <a:t> PID</a:t>
                </a:r>
              </a:p>
              <a:p>
                <a:pPr marL="0" indent="0" algn="ctr" rtl="0">
                  <a:buFont typeface="Arial" panose="020B0604020202020204" pitchFamily="34" charset="0"/>
                  <a:buNone/>
                </a:pPr>
                <a:r>
                  <a:rPr lang="en-GB" sz="3600" b="1" u="sng" dirty="0"/>
                  <a:t>Detection threshold</a:t>
                </a:r>
                <a:endParaRPr lang="en-GB" sz="4000" b="1" u="sng" dirty="0"/>
              </a:p>
            </p:txBody>
          </p:sp>
        </mc:Choice>
        <mc:Fallback xmlns="">
          <p:sp>
            <p:nvSpPr>
              <p:cNvPr id="8" name="מציין מיקום תוכן 2">
                <a:extLst>
                  <a:ext uri="{FF2B5EF4-FFF2-40B4-BE49-F238E27FC236}">
                    <a16:creationId xmlns:a16="http://schemas.microsoft.com/office/drawing/2014/main" id="{EDB2E8B5-F181-C8EB-E4EC-E15FED41C1EE}"/>
                  </a:ext>
                </a:extLst>
              </p:cNvPr>
              <p:cNvSpPr txBox="1">
                <a:spLocks noRot="1" noChangeAspect="1" noMove="1" noResize="1" noEditPoints="1" noAdjustHandles="1" noChangeArrowheads="1" noChangeShapeType="1" noTextEdit="1"/>
              </p:cNvSpPr>
              <p:nvPr/>
            </p:nvSpPr>
            <p:spPr>
              <a:xfrm>
                <a:off x="513080" y="0"/>
                <a:ext cx="10515600" cy="1434738"/>
              </a:xfrm>
              <a:prstGeom prst="rect">
                <a:avLst/>
              </a:prstGeom>
              <a:blipFill>
                <a:blip r:embed="rId2"/>
                <a:stretch>
                  <a:fillRect l="-174" t="-14468" r="-174" b="-119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C35743F2-93E5-B33E-BF33-D6BA09D17AB2}"/>
                  </a:ext>
                </a:extLst>
              </p:cNvPr>
              <p:cNvSpPr txBox="1"/>
              <p:nvPr/>
            </p:nvSpPr>
            <p:spPr>
              <a:xfrm>
                <a:off x="741680" y="1650356"/>
                <a:ext cx="10434320" cy="5207644"/>
              </a:xfrm>
              <a:prstGeom prst="rect">
                <a:avLst/>
              </a:prstGeom>
              <a:noFill/>
            </p:spPr>
            <p:txBody>
              <a:bodyPr wrap="square" rtlCol="0">
                <a:spAutoFit/>
              </a:bodyPr>
              <a:lstStyle/>
              <a:p>
                <a:pPr marL="457200" indent="-457200" algn="l" rtl="0">
                  <a:buFont typeface="Arial" panose="020B0604020202020204" pitchFamily="34" charset="0"/>
                  <a:buChar char="•"/>
                </a:pPr>
                <a:r>
                  <a:rPr lang="en-GB" sz="3000" dirty="0"/>
                  <a:t>Using Creus et al.’s data, and given the fact that they managed to perform PSD to distinguish </a:t>
                </a:r>
                <a14:m>
                  <m:oMath xmlns:m="http://schemas.openxmlformats.org/officeDocument/2006/math">
                    <m:r>
                      <a:rPr lang="en-GB" sz="3000" b="0" i="1" smtClean="0">
                        <a:latin typeface="Cambria Math" panose="02040503050406030204" pitchFamily="18" charset="0"/>
                      </a:rPr>
                      <m:t>𝑛</m:t>
                    </m:r>
                  </m:oMath>
                </a14:m>
                <a:r>
                  <a:rPr lang="en-GB" sz="3000" dirty="0"/>
                  <a:t> from </a:t>
                </a:r>
                <a14:m>
                  <m:oMath xmlns:m="http://schemas.openxmlformats.org/officeDocument/2006/math">
                    <m:r>
                      <a:rPr lang="en-GB" sz="3000" b="0" i="1" smtClean="0">
                        <a:latin typeface="Cambria Math" panose="02040503050406030204" pitchFamily="18" charset="0"/>
                      </a:rPr>
                      <m:t>𝑒</m:t>
                    </m:r>
                    <m:r>
                      <a:rPr lang="en-GB" sz="3000" b="0" i="1" smtClean="0">
                        <a:latin typeface="Cambria Math" panose="02040503050406030204" pitchFamily="18" charset="0"/>
                      </a:rPr>
                      <m:t>,</m:t>
                    </m:r>
                    <m:r>
                      <a:rPr lang="en-GB" sz="3000" b="0" i="1" smtClean="0">
                        <a:latin typeface="Cambria Math" panose="02040503050406030204" pitchFamily="18" charset="0"/>
                      </a:rPr>
                      <m:t>𝜇</m:t>
                    </m:r>
                    <m:r>
                      <a:rPr lang="en-GB" sz="3000" b="0" i="1" smtClean="0">
                        <a:latin typeface="Cambria Math" panose="02040503050406030204" pitchFamily="18" charset="0"/>
                      </a:rPr>
                      <m:t>,</m:t>
                    </m:r>
                    <m:r>
                      <a:rPr lang="en-GB" sz="3000" b="0" i="1" smtClean="0">
                        <a:latin typeface="Cambria Math" panose="02040503050406030204" pitchFamily="18" charset="0"/>
                      </a:rPr>
                      <m:t>𝛼</m:t>
                    </m:r>
                  </m:oMath>
                </a14:m>
                <a:r>
                  <a:rPr lang="en-GB" sz="3000" dirty="0"/>
                  <a:t>, We can use the amount of p.e. they measured as a cut off for </a:t>
                </a:r>
                <a14:m>
                  <m:oMath xmlns:m="http://schemas.openxmlformats.org/officeDocument/2006/math">
                    <m:r>
                      <a:rPr lang="en-GB" sz="3000" i="1">
                        <a:latin typeface="Cambria Math" panose="02040503050406030204" pitchFamily="18" charset="0"/>
                      </a:rPr>
                      <m:t>𝑛</m:t>
                    </m:r>
                    <m:r>
                      <a:rPr lang="en-GB" sz="3000" i="1">
                        <a:latin typeface="Cambria Math" panose="02040503050406030204" pitchFamily="18" charset="0"/>
                      </a:rPr>
                      <m:t>−</m:t>
                    </m:r>
                    <m:r>
                      <a:rPr lang="en-GB" sz="3000" i="1">
                        <a:latin typeface="Cambria Math" panose="02040503050406030204" pitchFamily="18" charset="0"/>
                      </a:rPr>
                      <m:t>𝑃𝐼𝐷</m:t>
                    </m:r>
                  </m:oMath>
                </a14:m>
                <a:r>
                  <a:rPr lang="en-GB" sz="3000" dirty="0"/>
                  <a:t>.</a:t>
                </a:r>
              </a:p>
              <a:p>
                <a:pPr algn="l" rtl="0"/>
                <a:r>
                  <a:rPr lang="en-GB" sz="3000" dirty="0"/>
                  <a:t>       </a:t>
                </a:r>
              </a:p>
              <a:p>
                <a:pPr marL="342900" indent="-342900" algn="l" rtl="0">
                  <a:buFont typeface="Arial" panose="020B0604020202020204" pitchFamily="34" charset="0"/>
                  <a:buChar char="•"/>
                </a:pPr>
                <a:r>
                  <a:rPr lang="en-GB" sz="3000" dirty="0"/>
                  <a:t>For predictions of optical coverage of future experiments, or ones that have not taken </a:t>
                </a:r>
                <a14:m>
                  <m:oMath xmlns:m="http://schemas.openxmlformats.org/officeDocument/2006/math">
                    <m:r>
                      <a:rPr lang="en-GB" sz="3000" b="0" i="1" smtClean="0">
                        <a:latin typeface="Cambria Math" panose="02040503050406030204" pitchFamily="18" charset="0"/>
                      </a:rPr>
                      <m:t>𝑛</m:t>
                    </m:r>
                  </m:oMath>
                </a14:m>
                <a:r>
                  <a:rPr lang="en-GB" sz="3000" dirty="0"/>
                  <a:t> data, we would like to predict in a well agreed upon area of </a:t>
                </a:r>
                <a14:m>
                  <m:oMath xmlns:m="http://schemas.openxmlformats.org/officeDocument/2006/math">
                    <m:sSub>
                      <m:sSubPr>
                        <m:ctrlPr>
                          <a:rPr lang="en-GB" sz="3000" b="0" i="1" smtClean="0">
                            <a:latin typeface="Cambria Math" panose="02040503050406030204" pitchFamily="18" charset="0"/>
                          </a:rPr>
                        </m:ctrlPr>
                      </m:sSubPr>
                      <m:e>
                        <m:r>
                          <a:rPr lang="en-GB" sz="3000" b="0" i="1" smtClean="0">
                            <a:latin typeface="Cambria Math" panose="02040503050406030204" pitchFamily="18" charset="0"/>
                          </a:rPr>
                          <m:t>𝐿</m:t>
                        </m:r>
                      </m:e>
                      <m:sub>
                        <m:r>
                          <a:rPr lang="en-GB" sz="3000" b="0" i="1" smtClean="0">
                            <a:latin typeface="Cambria Math" panose="02040503050406030204" pitchFamily="18" charset="0"/>
                          </a:rPr>
                          <m:t>𝑒𝑓𝑓</m:t>
                        </m:r>
                      </m:sub>
                    </m:sSub>
                  </m:oMath>
                </a14:m>
                <a:r>
                  <a:rPr lang="en-GB" sz="3000" dirty="0"/>
                  <a:t> in the literature, i.e. somewhere between 30-60 keV nuclear recoil. Thus, the threshold for detection will be around 30 p.e. , which is the amount measured by Creus et al. for ~ 30 keV nuclear recoil.</a:t>
                </a:r>
                <a:endParaRPr lang="en-IL" sz="3000" dirty="0"/>
              </a:p>
              <a:p>
                <a:pPr marL="457200" indent="-457200" algn="l" rtl="0">
                  <a:buFont typeface="Arial" panose="020B0604020202020204" pitchFamily="34" charset="0"/>
                  <a:buChar char="•"/>
                </a:pPr>
                <a:endParaRPr lang="en-IL" sz="3000" dirty="0"/>
              </a:p>
            </p:txBody>
          </p:sp>
        </mc:Choice>
        <mc:Fallback xmlns="">
          <p:sp>
            <p:nvSpPr>
              <p:cNvPr id="9" name="תיבת טקסט 8">
                <a:extLst>
                  <a:ext uri="{FF2B5EF4-FFF2-40B4-BE49-F238E27FC236}">
                    <a16:creationId xmlns:a16="http://schemas.microsoft.com/office/drawing/2014/main" id="{C35743F2-93E5-B33E-BF33-D6BA09D17AB2}"/>
                  </a:ext>
                </a:extLst>
              </p:cNvPr>
              <p:cNvSpPr txBox="1">
                <a:spLocks noRot="1" noChangeAspect="1" noMove="1" noResize="1" noEditPoints="1" noAdjustHandles="1" noChangeArrowheads="1" noChangeShapeType="1" noTextEdit="1"/>
              </p:cNvSpPr>
              <p:nvPr/>
            </p:nvSpPr>
            <p:spPr>
              <a:xfrm>
                <a:off x="741680" y="1650356"/>
                <a:ext cx="10434320" cy="5207644"/>
              </a:xfrm>
              <a:prstGeom prst="rect">
                <a:avLst/>
              </a:prstGeom>
              <a:blipFill>
                <a:blip r:embed="rId3"/>
                <a:stretch>
                  <a:fillRect l="-1227" t="-1405" r="-175"/>
                </a:stretch>
              </a:blipFill>
            </p:spPr>
            <p:txBody>
              <a:bodyPr/>
              <a:lstStyle/>
              <a:p>
                <a:r>
                  <a:rPr lang="en-IL">
                    <a:noFill/>
                  </a:rPr>
                  <a:t> </a:t>
                </a:r>
              </a:p>
            </p:txBody>
          </p:sp>
        </mc:Fallback>
      </mc:AlternateContent>
    </p:spTree>
    <p:extLst>
      <p:ext uri="{BB962C8B-B14F-4D97-AF65-F5344CB8AC3E}">
        <p14:creationId xmlns:p14="http://schemas.microsoft.com/office/powerpoint/2010/main" val="4839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9AE89527-0D5B-70AE-EBED-A4E408465106}"/>
                  </a:ext>
                </a:extLst>
              </p:cNvPr>
              <p:cNvSpPr txBox="1">
                <a:spLocks/>
              </p:cNvSpPr>
              <p:nvPr/>
            </p:nvSpPr>
            <p:spPr>
              <a:xfrm>
                <a:off x="513080" y="0"/>
                <a:ext cx="10515600" cy="1434738"/>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Font typeface="Arial" panose="020B0604020202020204" pitchFamily="34" charset="0"/>
                  <a:buNone/>
                </a:pPr>
                <a:r>
                  <a:rPr lang="en-GB" sz="4800" b="1" u="sng" dirty="0"/>
                  <a:t>Determining optical coverage for </a:t>
                </a:r>
                <a14:m>
                  <m:oMath xmlns:m="http://schemas.openxmlformats.org/officeDocument/2006/math">
                    <m:r>
                      <a:rPr lang="en-GB" sz="4800" b="1" i="1" u="sng" smtClean="0">
                        <a:latin typeface="Cambria Math" panose="02040503050406030204" pitchFamily="18" charset="0"/>
                      </a:rPr>
                      <m:t>𝒏</m:t>
                    </m:r>
                  </m:oMath>
                </a14:m>
                <a:r>
                  <a:rPr lang="en-GB" sz="4800" b="1" u="sng" dirty="0"/>
                  <a:t> PID</a:t>
                </a:r>
              </a:p>
              <a:p>
                <a:pPr marL="0" indent="0" algn="ctr" rtl="0">
                  <a:buFont typeface="Arial" panose="020B0604020202020204" pitchFamily="34" charset="0"/>
                  <a:buNone/>
                </a:pPr>
                <a:r>
                  <a:rPr lang="en-GB" sz="3600" b="1" u="sng" dirty="0"/>
                  <a:t>Photon detection system (PDS)</a:t>
                </a:r>
                <a:endParaRPr lang="en-GB" sz="4000" b="1" u="sng" dirty="0"/>
              </a:p>
            </p:txBody>
          </p:sp>
        </mc:Choice>
        <mc:Fallback xmlns="">
          <p:sp>
            <p:nvSpPr>
              <p:cNvPr id="4" name="מציין מיקום תוכן 2">
                <a:extLst>
                  <a:ext uri="{FF2B5EF4-FFF2-40B4-BE49-F238E27FC236}">
                    <a16:creationId xmlns:a16="http://schemas.microsoft.com/office/drawing/2014/main" id="{9AE89527-0D5B-70AE-EBED-A4E408465106}"/>
                  </a:ext>
                </a:extLst>
              </p:cNvPr>
              <p:cNvSpPr txBox="1">
                <a:spLocks noRot="1" noChangeAspect="1" noMove="1" noResize="1" noEditPoints="1" noAdjustHandles="1" noChangeArrowheads="1" noChangeShapeType="1" noTextEdit="1"/>
              </p:cNvSpPr>
              <p:nvPr/>
            </p:nvSpPr>
            <p:spPr>
              <a:xfrm>
                <a:off x="513080" y="0"/>
                <a:ext cx="10515600" cy="1434738"/>
              </a:xfrm>
              <a:prstGeom prst="rect">
                <a:avLst/>
              </a:prstGeom>
              <a:blipFill>
                <a:blip r:embed="rId2"/>
                <a:stretch>
                  <a:fillRect l="-174" t="-14468" r="-174" b="-119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1B730C5C-CCA8-6725-0E2F-8EB36F39089D}"/>
                  </a:ext>
                </a:extLst>
              </p:cNvPr>
              <p:cNvSpPr txBox="1"/>
              <p:nvPr/>
            </p:nvSpPr>
            <p:spPr>
              <a:xfrm>
                <a:off x="518160" y="2021840"/>
                <a:ext cx="11338560" cy="3860929"/>
              </a:xfrm>
              <a:prstGeom prst="rect">
                <a:avLst/>
              </a:prstGeom>
              <a:noFill/>
            </p:spPr>
            <p:txBody>
              <a:bodyPr wrap="square" rtlCol="0">
                <a:spAutoFit/>
              </a:bodyPr>
              <a:lstStyle/>
              <a:p>
                <a:pPr algn="l" rtl="0"/>
                <a:r>
                  <a:rPr lang="en-GB" sz="4000" dirty="0"/>
                  <a:t>Finally, for each experiment we want to make predictions for, we have to take into account the geometry and placement of the neutron source, and use our Geant4 simulation to determine the (minimum) amount and location of the PDS such that </a:t>
                </a:r>
                <a14:m>
                  <m:oMath xmlns:m="http://schemas.openxmlformats.org/officeDocument/2006/math">
                    <m:r>
                      <a:rPr lang="en-GB" sz="4000" b="0" i="1" smtClean="0">
                        <a:latin typeface="Cambria Math" panose="02040503050406030204" pitchFamily="18" charset="0"/>
                      </a:rPr>
                      <m:t>𝑛</m:t>
                    </m:r>
                    <m:r>
                      <a:rPr lang="en-GB" sz="4000" b="0" i="1" smtClean="0">
                        <a:latin typeface="Cambria Math" panose="02040503050406030204" pitchFamily="18" charset="0"/>
                      </a:rPr>
                      <m:t>−</m:t>
                    </m:r>
                    <m:r>
                      <a:rPr lang="en-GB" sz="4000" b="0" i="1" smtClean="0">
                        <a:latin typeface="Cambria Math" panose="02040503050406030204" pitchFamily="18" charset="0"/>
                      </a:rPr>
                      <m:t>𝑃𝐼𝐷</m:t>
                    </m:r>
                  </m:oMath>
                </a14:m>
                <a:r>
                  <a:rPr lang="en-GB" sz="4000" dirty="0"/>
                  <a:t> is possible.</a:t>
                </a:r>
                <a:endParaRPr lang="en-IL" sz="4000" dirty="0"/>
              </a:p>
            </p:txBody>
          </p:sp>
        </mc:Choice>
        <mc:Fallback xmlns="">
          <p:sp>
            <p:nvSpPr>
              <p:cNvPr id="5" name="תיבת טקסט 4">
                <a:extLst>
                  <a:ext uri="{FF2B5EF4-FFF2-40B4-BE49-F238E27FC236}">
                    <a16:creationId xmlns:a16="http://schemas.microsoft.com/office/drawing/2014/main" id="{1B730C5C-CCA8-6725-0E2F-8EB36F39089D}"/>
                  </a:ext>
                </a:extLst>
              </p:cNvPr>
              <p:cNvSpPr txBox="1">
                <a:spLocks noRot="1" noChangeAspect="1" noMove="1" noResize="1" noEditPoints="1" noAdjustHandles="1" noChangeArrowheads="1" noChangeShapeType="1" noTextEdit="1"/>
              </p:cNvSpPr>
              <p:nvPr/>
            </p:nvSpPr>
            <p:spPr>
              <a:xfrm>
                <a:off x="518160" y="2021840"/>
                <a:ext cx="11338560" cy="3860929"/>
              </a:xfrm>
              <a:prstGeom prst="rect">
                <a:avLst/>
              </a:prstGeom>
              <a:blipFill>
                <a:blip r:embed="rId3"/>
                <a:stretch>
                  <a:fillRect l="-1882" t="-2844" r="-1183" b="-3949"/>
                </a:stretch>
              </a:blipFill>
            </p:spPr>
            <p:txBody>
              <a:bodyPr/>
              <a:lstStyle/>
              <a:p>
                <a:r>
                  <a:rPr lang="en-IL">
                    <a:noFill/>
                  </a:rPr>
                  <a:t> </a:t>
                </a:r>
              </a:p>
            </p:txBody>
          </p:sp>
        </mc:Fallback>
      </mc:AlternateContent>
    </p:spTree>
    <p:extLst>
      <p:ext uri="{BB962C8B-B14F-4D97-AF65-F5344CB8AC3E}">
        <p14:creationId xmlns:p14="http://schemas.microsoft.com/office/powerpoint/2010/main" val="169519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מציין מיקום תוכן 2">
                <a:extLst>
                  <a:ext uri="{FF2B5EF4-FFF2-40B4-BE49-F238E27FC236}">
                    <a16:creationId xmlns:a16="http://schemas.microsoft.com/office/drawing/2014/main" id="{19330B05-A2D1-344F-5CA2-655AB2941D04}"/>
                  </a:ext>
                </a:extLst>
              </p:cNvPr>
              <p:cNvSpPr txBox="1">
                <a:spLocks/>
              </p:cNvSpPr>
              <p:nvPr/>
            </p:nvSpPr>
            <p:spPr>
              <a:xfrm>
                <a:off x="513080" y="0"/>
                <a:ext cx="10515600" cy="1434738"/>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Font typeface="Arial" panose="020B0604020202020204" pitchFamily="34" charset="0"/>
                  <a:buNone/>
                </a:pPr>
                <a:r>
                  <a:rPr lang="en-GB" sz="4800" b="1" u="sng" dirty="0"/>
                  <a:t>Determining optical coverage for </a:t>
                </a:r>
                <a14:m>
                  <m:oMath xmlns:m="http://schemas.openxmlformats.org/officeDocument/2006/math">
                    <m:r>
                      <a:rPr lang="en-GB" sz="4800" b="1" i="1" u="sng" smtClean="0">
                        <a:latin typeface="Cambria Math" panose="02040503050406030204" pitchFamily="18" charset="0"/>
                      </a:rPr>
                      <m:t>𝒏</m:t>
                    </m:r>
                  </m:oMath>
                </a14:m>
                <a:r>
                  <a:rPr lang="en-GB" sz="4800" b="1" u="sng" dirty="0"/>
                  <a:t> PID</a:t>
                </a:r>
              </a:p>
              <a:p>
                <a:pPr marL="0" indent="0" algn="ctr" rtl="0">
                  <a:buFont typeface="Arial" panose="020B0604020202020204" pitchFamily="34" charset="0"/>
                  <a:buNone/>
                </a:pPr>
                <a:r>
                  <a:rPr lang="en-GB" sz="3600" b="1" u="sng" dirty="0"/>
                  <a:t>Summary</a:t>
                </a:r>
                <a:endParaRPr lang="en-GB" sz="4000" b="1" u="sng" dirty="0"/>
              </a:p>
            </p:txBody>
          </p:sp>
        </mc:Choice>
        <mc:Fallback xmlns="">
          <p:sp>
            <p:nvSpPr>
              <p:cNvPr id="4" name="מציין מיקום תוכן 2">
                <a:extLst>
                  <a:ext uri="{FF2B5EF4-FFF2-40B4-BE49-F238E27FC236}">
                    <a16:creationId xmlns:a16="http://schemas.microsoft.com/office/drawing/2014/main" id="{19330B05-A2D1-344F-5CA2-655AB2941D04}"/>
                  </a:ext>
                </a:extLst>
              </p:cNvPr>
              <p:cNvSpPr txBox="1">
                <a:spLocks noRot="1" noChangeAspect="1" noMove="1" noResize="1" noEditPoints="1" noAdjustHandles="1" noChangeArrowheads="1" noChangeShapeType="1" noTextEdit="1"/>
              </p:cNvSpPr>
              <p:nvPr/>
            </p:nvSpPr>
            <p:spPr>
              <a:xfrm>
                <a:off x="513080" y="0"/>
                <a:ext cx="10515600" cy="1434738"/>
              </a:xfrm>
              <a:prstGeom prst="rect">
                <a:avLst/>
              </a:prstGeom>
              <a:blipFill>
                <a:blip r:embed="rId2"/>
                <a:stretch>
                  <a:fillRect l="-174" t="-14468" r="-174" b="-1191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B2BC158F-370E-7090-658B-EB321A17EA9B}"/>
                  </a:ext>
                </a:extLst>
              </p:cNvPr>
              <p:cNvSpPr txBox="1"/>
              <p:nvPr/>
            </p:nvSpPr>
            <p:spPr>
              <a:xfrm>
                <a:off x="304800" y="1625600"/>
                <a:ext cx="11511280" cy="5056192"/>
              </a:xfrm>
              <a:prstGeom prst="rect">
                <a:avLst/>
              </a:prstGeom>
              <a:noFill/>
            </p:spPr>
            <p:txBody>
              <a:bodyPr wrap="square" rtlCol="0">
                <a:spAutoFit/>
              </a:bodyPr>
              <a:lstStyle/>
              <a:p>
                <a:pPr marL="457200" indent="-457200" algn="l" rtl="0">
                  <a:buFont typeface="Arial" panose="020B0604020202020204" pitchFamily="34" charset="0"/>
                  <a:buChar char="•"/>
                </a:pPr>
                <a:r>
                  <a:rPr lang="en-GB" sz="3200" dirty="0"/>
                  <a:t>Determine optical parameters for an experiment using radioactive </a:t>
                </a:r>
                <a14:m>
                  <m:oMath xmlns:m="http://schemas.openxmlformats.org/officeDocument/2006/math">
                    <m:r>
                      <a:rPr lang="en-GB" sz="3200" b="0" i="1" smtClean="0">
                        <a:latin typeface="Cambria Math" panose="02040503050406030204" pitchFamily="18" charset="0"/>
                      </a:rPr>
                      <m:t>𝛾</m:t>
                    </m:r>
                    <m:r>
                      <a:rPr lang="en-GB" sz="3200" b="0" i="1" smtClean="0">
                        <a:latin typeface="Cambria Math" panose="02040503050406030204" pitchFamily="18" charset="0"/>
                      </a:rPr>
                      <m:t>−</m:t>
                    </m:r>
                    <m:r>
                      <a:rPr lang="en-GB" sz="3200" b="0" i="1" smtClean="0">
                        <a:latin typeface="Cambria Math" panose="02040503050406030204" pitchFamily="18" charset="0"/>
                      </a:rPr>
                      <m:t>𝑟𝑎𝑦</m:t>
                    </m:r>
                  </m:oMath>
                </a14:m>
                <a:r>
                  <a:rPr lang="en-GB" sz="3200" dirty="0"/>
                  <a:t> sources as calibration</a:t>
                </a:r>
              </a:p>
              <a:p>
                <a:pPr marL="457200" indent="-457200" algn="l" rtl="0">
                  <a:buFont typeface="Arial" panose="020B0604020202020204" pitchFamily="34" charset="0"/>
                  <a:buChar char="•"/>
                </a:pPr>
                <a:endParaRPr lang="en-GB" sz="3200" dirty="0"/>
              </a:p>
              <a:p>
                <a:pPr marL="457200" indent="-457200" algn="l" rtl="0">
                  <a:buFont typeface="Arial" panose="020B0604020202020204" pitchFamily="34" charset="0"/>
                  <a:buChar char="•"/>
                </a:pPr>
                <a:r>
                  <a:rPr lang="en-GB" sz="3200" dirty="0"/>
                  <a:t>Vary optical coverage in the simulation</a:t>
                </a:r>
              </a:p>
              <a:p>
                <a:pPr algn="l" rtl="0"/>
                <a:endParaRPr lang="en-GB" sz="3200" dirty="0"/>
              </a:p>
              <a:p>
                <a:pPr marL="457200" indent="-457200" algn="l" rtl="0">
                  <a:buFont typeface="Arial" panose="020B0604020202020204" pitchFamily="34" charset="0"/>
                  <a:buChar char="•"/>
                </a:pPr>
                <a:r>
                  <a:rPr lang="en-GB" sz="3200" dirty="0"/>
                  <a:t>Measure the amount of p.e. in the simulation</a:t>
                </a:r>
              </a:p>
              <a:p>
                <a:pPr marL="457200" indent="-457200" algn="l" rtl="0">
                  <a:buFont typeface="Arial" panose="020B0604020202020204" pitchFamily="34" charset="0"/>
                  <a:buChar char="•"/>
                </a:pPr>
                <a:endParaRPr lang="en-GB" sz="3200" dirty="0"/>
              </a:p>
              <a:p>
                <a:pPr marL="457200" indent="-457200" algn="l" rtl="0">
                  <a:buFont typeface="Arial" panose="020B0604020202020204" pitchFamily="34" charset="0"/>
                  <a:buChar char="•"/>
                </a:pPr>
                <a:r>
                  <a:rPr lang="en-GB" sz="3200" dirty="0"/>
                  <a:t>Perform a correction based on empirical data of </a:t>
                </a:r>
                <a14:m>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𝑒𝑓𝑓</m:t>
                        </m:r>
                      </m:sub>
                    </m:sSub>
                  </m:oMath>
                </a14:m>
                <a:endParaRPr lang="en-GB" sz="3200" dirty="0"/>
              </a:p>
              <a:p>
                <a:pPr marL="457200" indent="-457200" algn="l" rtl="0">
                  <a:buFont typeface="Arial" panose="020B0604020202020204" pitchFamily="34" charset="0"/>
                  <a:buChar char="•"/>
                </a:pPr>
                <a:endParaRPr lang="en-GB" sz="3200" dirty="0"/>
              </a:p>
              <a:p>
                <a:pPr marL="457200" indent="-457200" algn="l" rtl="0">
                  <a:buFont typeface="Arial" panose="020B0604020202020204" pitchFamily="34" charset="0"/>
                  <a:buChar char="•"/>
                </a:pPr>
                <a:r>
                  <a:rPr lang="en-GB" sz="3200" dirty="0"/>
                  <a:t>Determine final result for optical coverage needed for </a:t>
                </a:r>
                <a14:m>
                  <m:oMath xmlns:m="http://schemas.openxmlformats.org/officeDocument/2006/math">
                    <m:r>
                      <a:rPr lang="en-GB" sz="3200" b="0" i="1" smtClean="0">
                        <a:latin typeface="Cambria Math" panose="02040503050406030204" pitchFamily="18" charset="0"/>
                      </a:rPr>
                      <m:t>𝑛</m:t>
                    </m:r>
                    <m:r>
                      <a:rPr lang="en-GB" sz="3200" b="0" i="1" smtClean="0">
                        <a:latin typeface="Cambria Math" panose="02040503050406030204" pitchFamily="18" charset="0"/>
                      </a:rPr>
                      <m:t>−</m:t>
                    </m:r>
                    <m:r>
                      <a:rPr lang="en-GB" sz="3200" b="0" i="1" smtClean="0">
                        <a:latin typeface="Cambria Math" panose="02040503050406030204" pitchFamily="18" charset="0"/>
                      </a:rPr>
                      <m:t>𝑃𝐼𝐷</m:t>
                    </m:r>
                  </m:oMath>
                </a14:m>
                <a:endParaRPr lang="en-IL" sz="3200" dirty="0"/>
              </a:p>
            </p:txBody>
          </p:sp>
        </mc:Choice>
        <mc:Fallback xmlns="">
          <p:sp>
            <p:nvSpPr>
              <p:cNvPr id="5" name="תיבת טקסט 4">
                <a:extLst>
                  <a:ext uri="{FF2B5EF4-FFF2-40B4-BE49-F238E27FC236}">
                    <a16:creationId xmlns:a16="http://schemas.microsoft.com/office/drawing/2014/main" id="{B2BC158F-370E-7090-658B-EB321A17EA9B}"/>
                  </a:ext>
                </a:extLst>
              </p:cNvPr>
              <p:cNvSpPr txBox="1">
                <a:spLocks noRot="1" noChangeAspect="1" noMove="1" noResize="1" noEditPoints="1" noAdjustHandles="1" noChangeArrowheads="1" noChangeShapeType="1" noTextEdit="1"/>
              </p:cNvSpPr>
              <p:nvPr/>
            </p:nvSpPr>
            <p:spPr>
              <a:xfrm>
                <a:off x="304800" y="1625600"/>
                <a:ext cx="11511280" cy="5056192"/>
              </a:xfrm>
              <a:prstGeom prst="rect">
                <a:avLst/>
              </a:prstGeom>
              <a:blipFill>
                <a:blip r:embed="rId3"/>
                <a:stretch>
                  <a:fillRect l="-1218" t="-1568" b="-3136"/>
                </a:stretch>
              </a:blipFill>
            </p:spPr>
            <p:txBody>
              <a:bodyPr/>
              <a:lstStyle/>
              <a:p>
                <a:r>
                  <a:rPr lang="en-IL">
                    <a:noFill/>
                  </a:rPr>
                  <a:t> </a:t>
                </a:r>
              </a:p>
            </p:txBody>
          </p:sp>
        </mc:Fallback>
      </mc:AlternateContent>
    </p:spTree>
    <p:extLst>
      <p:ext uri="{BB962C8B-B14F-4D97-AF65-F5344CB8AC3E}">
        <p14:creationId xmlns:p14="http://schemas.microsoft.com/office/powerpoint/2010/main" val="987355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44DC962E-04C1-800F-F5F1-33384E2D630C}"/>
              </a:ext>
            </a:extLst>
          </p:cNvPr>
          <p:cNvPicPr>
            <a:picLocks noChangeAspect="1"/>
          </p:cNvPicPr>
          <p:nvPr/>
        </p:nvPicPr>
        <p:blipFill>
          <a:blip r:embed="rId2"/>
          <a:stretch>
            <a:fillRect/>
          </a:stretch>
        </p:blipFill>
        <p:spPr>
          <a:xfrm>
            <a:off x="0" y="493986"/>
            <a:ext cx="12179537" cy="6364014"/>
          </a:xfrm>
          <a:prstGeom prst="rect">
            <a:avLst/>
          </a:prstGeom>
        </p:spPr>
      </p:pic>
    </p:spTree>
    <p:extLst>
      <p:ext uri="{BB962C8B-B14F-4D97-AF65-F5344CB8AC3E}">
        <p14:creationId xmlns:p14="http://schemas.microsoft.com/office/powerpoint/2010/main" val="1574047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C9FCB15F-C6D5-B562-3AC3-058C5A87401D}"/>
              </a:ext>
            </a:extLst>
          </p:cNvPr>
          <p:cNvSpPr txBox="1"/>
          <p:nvPr/>
        </p:nvSpPr>
        <p:spPr>
          <a:xfrm>
            <a:off x="1087120" y="142240"/>
            <a:ext cx="8199120" cy="369332"/>
          </a:xfrm>
          <a:prstGeom prst="rect">
            <a:avLst/>
          </a:prstGeom>
          <a:noFill/>
        </p:spPr>
        <p:txBody>
          <a:bodyPr wrap="square" rtlCol="0">
            <a:spAutoFit/>
          </a:bodyPr>
          <a:lstStyle/>
          <a:p>
            <a:pPr algn="l" rtl="0"/>
            <a:r>
              <a:rPr lang="en-US" dirty="0"/>
              <a:t>Using </a:t>
            </a:r>
            <a:r>
              <a:rPr lang="en-US" dirty="0" err="1"/>
              <a:t>L_eff</a:t>
            </a:r>
            <a:r>
              <a:rPr lang="en-US" dirty="0"/>
              <a:t> from </a:t>
            </a:r>
            <a:r>
              <a:rPr lang="en-US" dirty="0" err="1"/>
              <a:t>creus</a:t>
            </a:r>
            <a:endParaRPr lang="en-IL" dirty="0"/>
          </a:p>
        </p:txBody>
      </p:sp>
      <p:pic>
        <p:nvPicPr>
          <p:cNvPr id="3" name="תמונה 2">
            <a:extLst>
              <a:ext uri="{FF2B5EF4-FFF2-40B4-BE49-F238E27FC236}">
                <a16:creationId xmlns:a16="http://schemas.microsoft.com/office/drawing/2014/main" id="{D7B79DE7-864D-C2A5-3326-CD69BD54D8E3}"/>
              </a:ext>
            </a:extLst>
          </p:cNvPr>
          <p:cNvPicPr>
            <a:picLocks noChangeAspect="1"/>
          </p:cNvPicPr>
          <p:nvPr/>
        </p:nvPicPr>
        <p:blipFill>
          <a:blip r:embed="rId2"/>
          <a:stretch>
            <a:fillRect/>
          </a:stretch>
        </p:blipFill>
        <p:spPr>
          <a:xfrm>
            <a:off x="0" y="571500"/>
            <a:ext cx="12192000" cy="5715000"/>
          </a:xfrm>
          <a:prstGeom prst="rect">
            <a:avLst/>
          </a:prstGeom>
        </p:spPr>
      </p:pic>
    </p:spTree>
    <p:extLst>
      <p:ext uri="{BB962C8B-B14F-4D97-AF65-F5344CB8AC3E}">
        <p14:creationId xmlns:p14="http://schemas.microsoft.com/office/powerpoint/2010/main" val="1539676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כותרת 1">
                <a:extLst>
                  <a:ext uri="{FF2B5EF4-FFF2-40B4-BE49-F238E27FC236}">
                    <a16:creationId xmlns:a16="http://schemas.microsoft.com/office/drawing/2014/main" id="{9959803B-A2B2-BDB9-D0C6-354729740F0C}"/>
                  </a:ext>
                </a:extLst>
              </p:cNvPr>
              <p:cNvSpPr>
                <a:spLocks noGrp="1"/>
              </p:cNvSpPr>
              <p:nvPr>
                <p:ph type="ctrTitle"/>
              </p:nvPr>
            </p:nvSpPr>
            <p:spPr>
              <a:xfrm>
                <a:off x="1524000" y="39597"/>
                <a:ext cx="9144000" cy="1773237"/>
              </a:xfrm>
            </p:spPr>
            <p:txBody>
              <a:bodyPr>
                <a:noAutofit/>
              </a:bodyPr>
              <a:lstStyle/>
              <a:p>
                <a:pPr rtl="0"/>
                <a:r>
                  <a:rPr lang="en-GB" b="1" dirty="0">
                    <a:latin typeface="+mn-lt"/>
                  </a:rPr>
                  <a:t>Determining light detector coverage needed for </a:t>
                </a:r>
                <a14:m>
                  <m:oMath xmlns:m="http://schemas.openxmlformats.org/officeDocument/2006/math">
                    <m:r>
                      <a:rPr lang="en-GB" b="1" i="1" smtClean="0">
                        <a:latin typeface="Cambria Math" panose="02040503050406030204" pitchFamily="18" charset="0"/>
                      </a:rPr>
                      <m:t>𝒏</m:t>
                    </m:r>
                  </m:oMath>
                </a14:m>
                <a:r>
                  <a:rPr lang="en-GB" b="1" dirty="0">
                    <a:latin typeface="+mn-lt"/>
                  </a:rPr>
                  <a:t> PID</a:t>
                </a:r>
                <a:endParaRPr lang="en-IL" b="1" dirty="0">
                  <a:latin typeface="+mn-lt"/>
                </a:endParaRPr>
              </a:p>
            </p:txBody>
          </p:sp>
        </mc:Choice>
        <mc:Fallback xmlns="">
          <p:sp>
            <p:nvSpPr>
              <p:cNvPr id="2" name="כותרת 1">
                <a:extLst>
                  <a:ext uri="{FF2B5EF4-FFF2-40B4-BE49-F238E27FC236}">
                    <a16:creationId xmlns:a16="http://schemas.microsoft.com/office/drawing/2014/main" id="{9959803B-A2B2-BDB9-D0C6-354729740F0C}"/>
                  </a:ext>
                </a:extLst>
              </p:cNvPr>
              <p:cNvSpPr>
                <a:spLocks noGrp="1" noRot="1" noChangeAspect="1" noMove="1" noResize="1" noEditPoints="1" noAdjustHandles="1" noChangeArrowheads="1" noChangeShapeType="1" noTextEdit="1"/>
              </p:cNvSpPr>
              <p:nvPr>
                <p:ph type="ctrTitle"/>
              </p:nvPr>
            </p:nvSpPr>
            <p:spPr>
              <a:xfrm>
                <a:off x="1524000" y="39597"/>
                <a:ext cx="9144000" cy="1773237"/>
              </a:xfrm>
              <a:blipFill>
                <a:blip r:embed="rId2"/>
                <a:stretch>
                  <a:fillRect l="-933" t="-13402" r="-2867" b="-23368"/>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372CB760-ED43-D6FB-F705-2AA393D118AC}"/>
                  </a:ext>
                </a:extLst>
              </p:cNvPr>
              <p:cNvSpPr txBox="1"/>
              <p:nvPr/>
            </p:nvSpPr>
            <p:spPr>
              <a:xfrm>
                <a:off x="599440" y="1812834"/>
                <a:ext cx="11379200" cy="4832092"/>
              </a:xfrm>
              <a:prstGeom prst="rect">
                <a:avLst/>
              </a:prstGeom>
              <a:noFill/>
            </p:spPr>
            <p:txBody>
              <a:bodyPr wrap="square" rtlCol="0">
                <a:spAutoFit/>
              </a:bodyPr>
              <a:lstStyle/>
              <a:p>
                <a:pPr algn="l" rtl="0"/>
                <a:r>
                  <a:rPr lang="en-GB" sz="4400" b="1" u="sng" dirty="0"/>
                  <a:t>Goals</a:t>
                </a:r>
                <a:r>
                  <a:rPr lang="en-GB" sz="4400" dirty="0"/>
                  <a:t>:</a:t>
                </a:r>
              </a:p>
              <a:p>
                <a:pPr marL="571500" indent="-571500" algn="l" rtl="0">
                  <a:buFont typeface="Arial" panose="020B0604020202020204" pitchFamily="34" charset="0"/>
                  <a:buChar char="•"/>
                </a:pPr>
                <a:r>
                  <a:rPr lang="en-GB" sz="4400" dirty="0"/>
                  <a:t> Create and validate Geant4 simulation which correctly simulates optical photon production and propagation in Lar</a:t>
                </a:r>
              </a:p>
              <a:p>
                <a:pPr marL="571500" indent="-571500" algn="l" rtl="0">
                  <a:buFont typeface="Arial" panose="020B0604020202020204" pitchFamily="34" charset="0"/>
                  <a:buChar char="•"/>
                </a:pPr>
                <a:endParaRPr lang="en-GB" sz="4400" dirty="0"/>
              </a:p>
              <a:p>
                <a:pPr marL="571500" indent="-571500" algn="l" rtl="0">
                  <a:buFont typeface="Arial" panose="020B0604020202020204" pitchFamily="34" charset="0"/>
                  <a:buChar char="•"/>
                </a:pPr>
                <a:r>
                  <a:rPr lang="en-GB" sz="4400" dirty="0"/>
                  <a:t>Make prediction for light detector coverage required for </a:t>
                </a:r>
                <a14:m>
                  <m:oMath xmlns:m="http://schemas.openxmlformats.org/officeDocument/2006/math">
                    <m:r>
                      <a:rPr lang="en-GB" sz="4400" b="0" i="1" smtClean="0">
                        <a:latin typeface="Cambria Math" panose="02040503050406030204" pitchFamily="18" charset="0"/>
                      </a:rPr>
                      <m:t>𝑛</m:t>
                    </m:r>
                  </m:oMath>
                </a14:m>
                <a:r>
                  <a:rPr lang="en-GB" sz="4400" dirty="0"/>
                  <a:t> PID in various experiments</a:t>
                </a:r>
              </a:p>
            </p:txBody>
          </p:sp>
        </mc:Choice>
        <mc:Fallback xmlns="">
          <p:sp>
            <p:nvSpPr>
              <p:cNvPr id="4" name="תיבת טקסט 3">
                <a:extLst>
                  <a:ext uri="{FF2B5EF4-FFF2-40B4-BE49-F238E27FC236}">
                    <a16:creationId xmlns:a16="http://schemas.microsoft.com/office/drawing/2014/main" id="{372CB760-ED43-D6FB-F705-2AA393D118AC}"/>
                  </a:ext>
                </a:extLst>
              </p:cNvPr>
              <p:cNvSpPr txBox="1">
                <a:spLocks noRot="1" noChangeAspect="1" noMove="1" noResize="1" noEditPoints="1" noAdjustHandles="1" noChangeArrowheads="1" noChangeShapeType="1" noTextEdit="1"/>
              </p:cNvSpPr>
              <p:nvPr/>
            </p:nvSpPr>
            <p:spPr>
              <a:xfrm>
                <a:off x="599440" y="1812834"/>
                <a:ext cx="11379200" cy="4832092"/>
              </a:xfrm>
              <a:prstGeom prst="rect">
                <a:avLst/>
              </a:prstGeom>
              <a:blipFill>
                <a:blip r:embed="rId3"/>
                <a:stretch>
                  <a:fillRect l="-2142" t="-2522" r="-857" b="-5044"/>
                </a:stretch>
              </a:blipFill>
            </p:spPr>
            <p:txBody>
              <a:bodyPr/>
              <a:lstStyle/>
              <a:p>
                <a:r>
                  <a:rPr lang="en-IL">
                    <a:noFill/>
                  </a:rPr>
                  <a:t> </a:t>
                </a:r>
              </a:p>
            </p:txBody>
          </p:sp>
        </mc:Fallback>
      </mc:AlternateContent>
    </p:spTree>
    <p:extLst>
      <p:ext uri="{BB962C8B-B14F-4D97-AF65-F5344CB8AC3E}">
        <p14:creationId xmlns:p14="http://schemas.microsoft.com/office/powerpoint/2010/main" val="252804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D935A03A-D38A-A330-586D-216EBE7D337E}"/>
                  </a:ext>
                </a:extLst>
              </p:cNvPr>
              <p:cNvSpPr>
                <a:spLocks noGrp="1"/>
              </p:cNvSpPr>
              <p:nvPr>
                <p:ph idx="1"/>
              </p:nvPr>
            </p:nvSpPr>
            <p:spPr>
              <a:xfrm>
                <a:off x="299720" y="1005840"/>
                <a:ext cx="11628120" cy="5852160"/>
              </a:xfrm>
            </p:spPr>
            <p:txBody>
              <a:bodyPr>
                <a:normAutofit lnSpcReduction="10000"/>
              </a:bodyPr>
              <a:lstStyle/>
              <a:p>
                <a:pPr marL="0" indent="0" algn="just" rtl="0">
                  <a:buNone/>
                </a:pPr>
                <a:r>
                  <a:rPr lang="en-GB" sz="2400" dirty="0"/>
                  <a:t>In order to validate our Geant4 simulation in terms of optical photon production, we chose to look at two papers – one from Darkside</a:t>
                </a:r>
                <a:r>
                  <a:rPr lang="he-IL" sz="2400" baseline="30000" dirty="0"/>
                  <a:t>1</a:t>
                </a:r>
                <a:r>
                  <a:rPr lang="en-GB" sz="2400" dirty="0"/>
                  <a:t> and one from ARIS</a:t>
                </a:r>
                <a:r>
                  <a:rPr lang="en-GB" sz="2400" baseline="30000" dirty="0"/>
                  <a:t>2</a:t>
                </a:r>
                <a:r>
                  <a:rPr lang="en-GB" sz="2400" dirty="0"/>
                  <a:t>.</a:t>
                </a:r>
                <a:endParaRPr lang="en-GB" sz="2400" baseline="30000" dirty="0"/>
              </a:p>
              <a:p>
                <a:pPr marL="0" indent="0" algn="just" rtl="0">
                  <a:buNone/>
                </a:pPr>
                <a:endParaRPr lang="en-GB" sz="2400" baseline="30000" dirty="0"/>
              </a:p>
              <a:p>
                <a:pPr marL="0" indent="0" algn="just" rtl="0">
                  <a:buNone/>
                </a:pPr>
                <a:r>
                  <a:rPr lang="en-GB" sz="2400" dirty="0"/>
                  <a:t>Both of these papers look at </a:t>
                </a:r>
                <a14:m>
                  <m:oMath xmlns:m="http://schemas.openxmlformats.org/officeDocument/2006/math">
                    <m:r>
                      <a:rPr lang="en-GB" sz="2400" b="0" i="1" smtClean="0">
                        <a:latin typeface="Cambria Math" panose="02040503050406030204" pitchFamily="18" charset="0"/>
                      </a:rPr>
                      <m:t>𝛾</m:t>
                    </m:r>
                  </m:oMath>
                </a14:m>
                <a:r>
                  <a:rPr lang="en-GB" sz="2400" dirty="0"/>
                  <a:t> propagation in LAr and measure the amount of photoelectrons (p.e.) for different </a:t>
                </a:r>
                <a14:m>
                  <m:oMath xmlns:m="http://schemas.openxmlformats.org/officeDocument/2006/math">
                    <m:r>
                      <a:rPr lang="en-GB" sz="2400" b="0" i="1" smtClean="0">
                        <a:latin typeface="Cambria Math" panose="02040503050406030204" pitchFamily="18" charset="0"/>
                      </a:rPr>
                      <m:t>𝛾</m:t>
                    </m:r>
                  </m:oMath>
                </a14:m>
                <a:r>
                  <a:rPr lang="en-GB" sz="2400" dirty="0"/>
                  <a:t> energies, while ARIS also measures </a:t>
                </a:r>
                <a14:m>
                  <m:oMath xmlns:m="http://schemas.openxmlformats.org/officeDocument/2006/math">
                    <m:r>
                      <a:rPr lang="en-GB" sz="2400" b="0" i="1" smtClean="0">
                        <a:latin typeface="Cambria Math" panose="02040503050406030204" pitchFamily="18" charset="0"/>
                      </a:rPr>
                      <m:t>𝑛</m:t>
                    </m:r>
                  </m:oMath>
                </a14:m>
                <a:r>
                  <a:rPr lang="en-GB" sz="2400" dirty="0"/>
                  <a:t> data. Using Geant4, we build a simplified detector similar to these experiments and use the parameters available in Geant4 to match their data.</a:t>
                </a:r>
              </a:p>
              <a:p>
                <a:pPr marL="0" indent="0" algn="just" rtl="0">
                  <a:buNone/>
                </a:pPr>
                <a:endParaRPr lang="en-GB" sz="2400" dirty="0"/>
              </a:p>
              <a:p>
                <a:pPr marL="0" indent="0" algn="just" rtl="0">
                  <a:buNone/>
                </a:pPr>
                <a:r>
                  <a:rPr lang="en-GB" sz="2400" dirty="0"/>
                  <a:t>The parameters we control are:</a:t>
                </a:r>
              </a:p>
              <a:p>
                <a:pPr algn="just" rtl="0"/>
                <a:r>
                  <a:rPr lang="en-GB" sz="2400" dirty="0"/>
                  <a:t>Maximum amount of scintillation photons created per energy deposit </a:t>
                </a:r>
                <a14:m>
                  <m:oMath xmlns:m="http://schemas.openxmlformats.org/officeDocument/2006/math">
                    <m:r>
                      <a:rPr lang="en-GB" sz="2400" i="1" dirty="0" smtClean="0">
                        <a:latin typeface="Cambria Math" panose="02040503050406030204" pitchFamily="18" charset="0"/>
                      </a:rPr>
                      <m:t>=</m:t>
                    </m:r>
                  </m:oMath>
                </a14:m>
                <a:r>
                  <a:rPr lang="en-GB" sz="2400" dirty="0"/>
                  <a:t> </a:t>
                </a:r>
                <a14:m>
                  <m:oMath xmlns:m="http://schemas.openxmlformats.org/officeDocument/2006/math">
                    <m:r>
                      <a:rPr lang="en-GB" sz="2400" i="1" dirty="0" smtClean="0">
                        <a:latin typeface="Cambria Math" panose="02040503050406030204" pitchFamily="18" charset="0"/>
                      </a:rPr>
                      <m:t>51300</m:t>
                    </m:r>
                  </m:oMath>
                </a14:m>
                <a:r>
                  <a:rPr lang="en-GB" sz="2400" dirty="0"/>
                  <a:t> </a:t>
                </a:r>
                <a14:m>
                  <m:oMath xmlns:m="http://schemas.openxmlformats.org/officeDocument/2006/math">
                    <m:sSup>
                      <m:sSupPr>
                        <m:ctrlPr>
                          <a:rPr lang="en-GB" sz="2400" b="0" i="1" smtClean="0">
                            <a:latin typeface="Cambria Math" panose="02040503050406030204" pitchFamily="18" charset="0"/>
                          </a:rPr>
                        </m:ctrlPr>
                      </m:sSupPr>
                      <m:e>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𝑝h𝑜𝑡𝑜𝑛𝑠</m:t>
                            </m:r>
                          </m:num>
                          <m:den>
                            <m:r>
                              <a:rPr lang="en-GB" sz="2400" b="0" i="1" smtClean="0">
                                <a:latin typeface="Cambria Math" panose="02040503050406030204" pitchFamily="18" charset="0"/>
                              </a:rPr>
                              <m:t>𝑀𝑒𝑉</m:t>
                            </m:r>
                          </m:den>
                        </m:f>
                      </m:e>
                      <m:sup>
                        <m:r>
                          <a:rPr lang="en-GB" sz="2400" b="0" i="1" smtClean="0">
                            <a:latin typeface="Cambria Math" panose="02040503050406030204" pitchFamily="18" charset="0"/>
                          </a:rPr>
                          <m:t>3</m:t>
                        </m:r>
                      </m:sup>
                    </m:sSup>
                  </m:oMath>
                </a14:m>
                <a:endParaRPr lang="en-GB" sz="2400" dirty="0"/>
              </a:p>
              <a:p>
                <a:pPr algn="just" rtl="0"/>
                <a:r>
                  <a:rPr lang="en-GB" sz="2400" dirty="0"/>
                  <a:t>Birk’s constant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𝑘</m:t>
                        </m:r>
                      </m:e>
                      <m:sub>
                        <m:r>
                          <a:rPr lang="en-GB" sz="2400" b="0" i="1" smtClean="0">
                            <a:latin typeface="Cambria Math" panose="02040503050406030204" pitchFamily="18" charset="0"/>
                          </a:rPr>
                          <m:t>𝐵</m:t>
                        </m:r>
                      </m:sub>
                    </m:sSub>
                  </m:oMath>
                </a14:m>
                <a:endParaRPr lang="en-GB" sz="2400" dirty="0"/>
              </a:p>
              <a:p>
                <a:pPr algn="just" rtl="0"/>
                <a:r>
                  <a:rPr lang="en-GB" sz="2400" dirty="0"/>
                  <a:t>LAr scintillation light attenuation length in Lar</a:t>
                </a:r>
              </a:p>
              <a:p>
                <a:pPr algn="just" rtl="0"/>
                <a:r>
                  <a:rPr lang="en-GB" sz="2400" dirty="0"/>
                  <a:t>TPB efficiency</a:t>
                </a:r>
              </a:p>
              <a:p>
                <a:pPr algn="just" rtl="0"/>
                <a:endParaRPr lang="en-GB" sz="2400" dirty="0"/>
              </a:p>
              <a:p>
                <a:pPr marL="0" indent="0" algn="just" rtl="0">
                  <a:buNone/>
                </a:pPr>
                <a:r>
                  <a:rPr lang="en-GB" sz="2400" dirty="0"/>
                  <a:t>Where the last three parameters are fit to match the experiment’s data.</a:t>
                </a:r>
              </a:p>
            </p:txBody>
          </p:sp>
        </mc:Choice>
        <mc:Fallback xmlns="">
          <p:sp>
            <p:nvSpPr>
              <p:cNvPr id="3" name="מציין מיקום תוכן 2">
                <a:extLst>
                  <a:ext uri="{FF2B5EF4-FFF2-40B4-BE49-F238E27FC236}">
                    <a16:creationId xmlns:a16="http://schemas.microsoft.com/office/drawing/2014/main" id="{D935A03A-D38A-A330-586D-216EBE7D337E}"/>
                  </a:ext>
                </a:extLst>
              </p:cNvPr>
              <p:cNvSpPr>
                <a:spLocks noGrp="1" noRot="1" noChangeAspect="1" noMove="1" noResize="1" noEditPoints="1" noAdjustHandles="1" noChangeArrowheads="1" noChangeShapeType="1" noTextEdit="1"/>
              </p:cNvSpPr>
              <p:nvPr>
                <p:ph idx="1"/>
              </p:nvPr>
            </p:nvSpPr>
            <p:spPr>
              <a:xfrm>
                <a:off x="299720" y="1005840"/>
                <a:ext cx="11628120" cy="5852160"/>
              </a:xfrm>
              <a:blipFill>
                <a:blip r:embed="rId2"/>
                <a:stretch>
                  <a:fillRect l="-786" t="-1979" r="-786" b="-2292"/>
                </a:stretch>
              </a:blipFill>
            </p:spPr>
            <p:txBody>
              <a:bodyPr/>
              <a:lstStyle/>
              <a:p>
                <a:r>
                  <a:rPr lang="en-IL">
                    <a:noFill/>
                  </a:rPr>
                  <a:t> </a:t>
                </a:r>
              </a:p>
            </p:txBody>
          </p:sp>
        </mc:Fallback>
      </mc:AlternateContent>
      <p:sp>
        <p:nvSpPr>
          <p:cNvPr id="2" name="תיבת טקסט 1">
            <a:extLst>
              <a:ext uri="{FF2B5EF4-FFF2-40B4-BE49-F238E27FC236}">
                <a16:creationId xmlns:a16="http://schemas.microsoft.com/office/drawing/2014/main" id="{005A0825-7579-84E6-D0F9-7CA404881706}"/>
              </a:ext>
            </a:extLst>
          </p:cNvPr>
          <p:cNvSpPr txBox="1"/>
          <p:nvPr/>
        </p:nvSpPr>
        <p:spPr>
          <a:xfrm>
            <a:off x="2915920" y="142240"/>
            <a:ext cx="6055360" cy="707886"/>
          </a:xfrm>
          <a:prstGeom prst="rect">
            <a:avLst/>
          </a:prstGeom>
          <a:noFill/>
        </p:spPr>
        <p:txBody>
          <a:bodyPr wrap="square" rtlCol="0">
            <a:spAutoFit/>
          </a:bodyPr>
          <a:lstStyle/>
          <a:p>
            <a:pPr algn="ctr" rtl="0"/>
            <a:r>
              <a:rPr lang="en-GB" sz="4000" b="1" u="sng" dirty="0"/>
              <a:t>Optical photon validation</a:t>
            </a:r>
            <a:endParaRPr lang="en-IL" sz="4000" b="1" u="sng" dirty="0"/>
          </a:p>
        </p:txBody>
      </p:sp>
    </p:spTree>
    <p:extLst>
      <p:ext uri="{BB962C8B-B14F-4D97-AF65-F5344CB8AC3E}">
        <p14:creationId xmlns:p14="http://schemas.microsoft.com/office/powerpoint/2010/main" val="2303945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2EE6DA0B-DA57-04FD-8C23-255A432FD9B7}"/>
              </a:ext>
            </a:extLst>
          </p:cNvPr>
          <p:cNvSpPr txBox="1"/>
          <p:nvPr/>
        </p:nvSpPr>
        <p:spPr>
          <a:xfrm>
            <a:off x="660400" y="0"/>
            <a:ext cx="10556240" cy="1446550"/>
          </a:xfrm>
          <a:prstGeom prst="rect">
            <a:avLst/>
          </a:prstGeom>
          <a:noFill/>
        </p:spPr>
        <p:txBody>
          <a:bodyPr wrap="square" rtlCol="0">
            <a:spAutoFit/>
          </a:bodyPr>
          <a:lstStyle/>
          <a:p>
            <a:pPr algn="l" rtl="0"/>
            <a:r>
              <a:rPr lang="en-GB" sz="2800" dirty="0"/>
              <a:t>After some research we found the optimal parameters which are summarized in the following table:</a:t>
            </a:r>
          </a:p>
          <a:p>
            <a:pPr algn="l" rtl="0"/>
            <a:endParaRPr lang="en-IL" sz="3200" dirty="0"/>
          </a:p>
        </p:txBody>
      </p:sp>
      <mc:AlternateContent xmlns:mc="http://schemas.openxmlformats.org/markup-compatibility/2006" xmlns:a14="http://schemas.microsoft.com/office/drawing/2010/main">
        <mc:Choice Requires="a14">
          <p:graphicFrame>
            <p:nvGraphicFramePr>
              <p:cNvPr id="7" name="טבלה 6">
                <a:extLst>
                  <a:ext uri="{FF2B5EF4-FFF2-40B4-BE49-F238E27FC236}">
                    <a16:creationId xmlns:a16="http://schemas.microsoft.com/office/drawing/2014/main" id="{C07616B0-A035-FAE3-1282-F0B4AA163D05}"/>
                  </a:ext>
                </a:extLst>
              </p:cNvPr>
              <p:cNvGraphicFramePr>
                <a:graphicFrameLocks noGrp="1"/>
              </p:cNvGraphicFramePr>
              <p:nvPr>
                <p:extLst>
                  <p:ext uri="{D42A27DB-BD31-4B8C-83A1-F6EECF244321}">
                    <p14:modId xmlns:p14="http://schemas.microsoft.com/office/powerpoint/2010/main" val="790243574"/>
                  </p:ext>
                </p:extLst>
              </p:nvPr>
            </p:nvGraphicFramePr>
            <p:xfrm>
              <a:off x="0" y="1353049"/>
              <a:ext cx="12009119" cy="5335972"/>
            </p:xfrm>
            <a:graphic>
              <a:graphicData uri="http://schemas.openxmlformats.org/drawingml/2006/table">
                <a:tbl>
                  <a:tblPr firstRow="1" bandRow="1">
                    <a:tableStyleId>{5C22544A-7EE6-4342-B048-85BDC9FD1C3A}</a:tableStyleId>
                  </a:tblPr>
                  <a:tblGrid>
                    <a:gridCol w="3881120">
                      <a:extLst>
                        <a:ext uri="{9D8B030D-6E8A-4147-A177-3AD203B41FA5}">
                          <a16:colId xmlns:a16="http://schemas.microsoft.com/office/drawing/2014/main" val="889088379"/>
                        </a:ext>
                      </a:extLst>
                    </a:gridCol>
                    <a:gridCol w="2275840">
                      <a:extLst>
                        <a:ext uri="{9D8B030D-6E8A-4147-A177-3AD203B41FA5}">
                          <a16:colId xmlns:a16="http://schemas.microsoft.com/office/drawing/2014/main" val="720011721"/>
                        </a:ext>
                      </a:extLst>
                    </a:gridCol>
                    <a:gridCol w="1463040">
                      <a:extLst>
                        <a:ext uri="{9D8B030D-6E8A-4147-A177-3AD203B41FA5}">
                          <a16:colId xmlns:a16="http://schemas.microsoft.com/office/drawing/2014/main" val="3298161980"/>
                        </a:ext>
                      </a:extLst>
                    </a:gridCol>
                    <a:gridCol w="4389119">
                      <a:extLst>
                        <a:ext uri="{9D8B030D-6E8A-4147-A177-3AD203B41FA5}">
                          <a16:colId xmlns:a16="http://schemas.microsoft.com/office/drawing/2014/main" val="615036610"/>
                        </a:ext>
                      </a:extLst>
                    </a:gridCol>
                  </a:tblGrid>
                  <a:tr h="692335">
                    <a:tc>
                      <a:txBody>
                        <a:bodyPr/>
                        <a:lstStyle/>
                        <a:p>
                          <a:pPr algn="ctr" rtl="0"/>
                          <a:r>
                            <a:rPr lang="en-GB" sz="2000" dirty="0"/>
                            <a:t>Parameter</a:t>
                          </a:r>
                          <a:endParaRPr lang="en-IL" sz="2000" dirty="0"/>
                        </a:p>
                      </a:txBody>
                      <a:tcPr/>
                    </a:tc>
                    <a:tc>
                      <a:txBody>
                        <a:bodyPr/>
                        <a:lstStyle/>
                        <a:p>
                          <a:pPr algn="ctr" rtl="0"/>
                          <a:r>
                            <a:rPr lang="en-GB" sz="2000" dirty="0"/>
                            <a:t>Darkside fit</a:t>
                          </a:r>
                          <a:endParaRPr lang="en-IL" sz="2000" dirty="0"/>
                        </a:p>
                      </a:txBody>
                      <a:tcPr/>
                    </a:tc>
                    <a:tc>
                      <a:txBody>
                        <a:bodyPr/>
                        <a:lstStyle/>
                        <a:p>
                          <a:pPr algn="ctr" rtl="0"/>
                          <a:r>
                            <a:rPr lang="en-GB" sz="2000" dirty="0"/>
                            <a:t>ARIS fit</a:t>
                          </a:r>
                          <a:endParaRPr lang="en-IL" sz="2000" dirty="0"/>
                        </a:p>
                      </a:txBody>
                      <a:tcPr/>
                    </a:tc>
                    <a:tc>
                      <a:txBody>
                        <a:bodyPr/>
                        <a:lstStyle/>
                        <a:p>
                          <a:pPr algn="ctr" rtl="0"/>
                          <a:r>
                            <a:rPr lang="en-GB" sz="2000" dirty="0"/>
                            <a:t>Ref. (incomplete)</a:t>
                          </a:r>
                          <a:endParaRPr lang="en-IL" sz="2000" dirty="0"/>
                        </a:p>
                      </a:txBody>
                      <a:tcPr/>
                    </a:tc>
                    <a:extLst>
                      <a:ext uri="{0D108BD9-81ED-4DB2-BD59-A6C34878D82A}">
                        <a16:rowId xmlns:a16="http://schemas.microsoft.com/office/drawing/2014/main" val="2530793767"/>
                      </a:ext>
                    </a:extLst>
                  </a:tr>
                  <a:tr h="497455">
                    <a:tc>
                      <a:txBody>
                        <a:bodyPr/>
                        <a:lstStyle/>
                        <a:p>
                          <a:pPr algn="ctr" rtl="0"/>
                          <a:r>
                            <a:rPr lang="en-GB" sz="2000" dirty="0"/>
                            <a:t>Birk’s constant</a:t>
                          </a:r>
                          <a:endParaRPr lang="en-IL" sz="2000" dirty="0"/>
                        </a:p>
                      </a:txBody>
                      <a:tcPr/>
                    </a:tc>
                    <a:tc>
                      <a:txBody>
                        <a:bodyPr/>
                        <a:lstStyle/>
                        <a:p>
                          <a:pPr algn="ctr" rtl="0"/>
                          <a:r>
                            <a:rPr lang="en-GB" sz="2000" dirty="0"/>
                            <a:t>0.007 </a:t>
                          </a:r>
                          <a14:m>
                            <m:oMath xmlns:m="http://schemas.openxmlformats.org/officeDocument/2006/math">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𝑚𝑚</m:t>
                                  </m:r>
                                </m:num>
                                <m:den>
                                  <m:r>
                                    <a:rPr lang="en-GB" sz="2000" b="0" i="1" smtClean="0">
                                      <a:latin typeface="Cambria Math" panose="02040503050406030204" pitchFamily="18" charset="0"/>
                                    </a:rPr>
                                    <m:t>𝑀𝑒𝑉</m:t>
                                  </m:r>
                                </m:den>
                              </m:f>
                            </m:oMath>
                          </a14:m>
                          <a:r>
                            <a:rPr lang="en-GB" sz="2000" dirty="0"/>
                            <a:t> </a:t>
                          </a:r>
                          <a:endParaRPr lang="en-IL" sz="2000" dirty="0"/>
                        </a:p>
                      </a:txBody>
                      <a:tcPr/>
                    </a:tc>
                    <a:tc>
                      <a:txBody>
                        <a:bodyPr/>
                        <a:lstStyle/>
                        <a:p>
                          <a:pPr algn="ctr" rtl="0"/>
                          <a:r>
                            <a:rPr lang="en-GB" sz="2000" dirty="0"/>
                            <a:t>0.03 </a:t>
                          </a:r>
                          <a14:m>
                            <m:oMath xmlns:m="http://schemas.openxmlformats.org/officeDocument/2006/math">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𝑚𝑚</m:t>
                                  </m:r>
                                </m:num>
                                <m:den>
                                  <m:r>
                                    <a:rPr lang="en-GB" sz="2000" b="0" i="1" smtClean="0">
                                      <a:latin typeface="Cambria Math" panose="02040503050406030204" pitchFamily="18" charset="0"/>
                                    </a:rPr>
                                    <m:t>𝑀𝑒𝑉</m:t>
                                  </m:r>
                                </m:den>
                              </m:f>
                            </m:oMath>
                          </a14:m>
                          <a:endParaRPr lang="en-IL" sz="2000" dirty="0"/>
                        </a:p>
                      </a:txBody>
                      <a:tcPr/>
                    </a:tc>
                    <a:tc>
                      <a:txBody>
                        <a:bodyPr/>
                        <a:lstStyle/>
                        <a:p>
                          <a:pPr algn="ctr" rtl="0"/>
                          <a:r>
                            <a:rPr lang="en-GB" sz="2000" dirty="0"/>
                            <a:t>fit</a:t>
                          </a:r>
                          <a:endParaRPr lang="en-IL" sz="2000" dirty="0"/>
                        </a:p>
                      </a:txBody>
                      <a:tcPr/>
                    </a:tc>
                    <a:extLst>
                      <a:ext uri="{0D108BD9-81ED-4DB2-BD59-A6C34878D82A}">
                        <a16:rowId xmlns:a16="http://schemas.microsoft.com/office/drawing/2014/main" val="3444613324"/>
                      </a:ext>
                    </a:extLst>
                  </a:tr>
                  <a:tr h="1000039">
                    <a:tc>
                      <a:txBody>
                        <a:bodyPr/>
                        <a:lstStyle/>
                        <a:p>
                          <a:pPr algn="ctr" rtl="0"/>
                          <a:r>
                            <a:rPr lang="en-GB" sz="2000" dirty="0"/>
                            <a:t>Attenuation length of LAr scintillation light in LAr</a:t>
                          </a:r>
                          <a:endParaRPr lang="en-IL" sz="2000" dirty="0"/>
                        </a:p>
                      </a:txBody>
                      <a:tcPr/>
                    </a:tc>
                    <a:tc>
                      <a:txBody>
                        <a:bodyPr/>
                        <a:lstStyle/>
                        <a:p>
                          <a:pPr algn="ctr" rtl="0"/>
                          <a:r>
                            <a:rPr lang="en-GB" sz="2000" dirty="0"/>
                            <a:t>30 m</a:t>
                          </a:r>
                          <a:endParaRPr lang="en-IL" sz="2000" dirty="0"/>
                        </a:p>
                      </a:txBody>
                      <a:tcPr/>
                    </a:tc>
                    <a:tc>
                      <a:txBody>
                        <a:bodyPr/>
                        <a:lstStyle/>
                        <a:p>
                          <a:pPr algn="ctr" rtl="0"/>
                          <a:r>
                            <a:rPr lang="en-GB" sz="2000" dirty="0"/>
                            <a:t>1.5 m</a:t>
                          </a:r>
                          <a:endParaRPr lang="en-IL" sz="2000" dirty="0"/>
                        </a:p>
                      </a:txBody>
                      <a:tcPr/>
                    </a:tc>
                    <a:tc>
                      <a:txBody>
                        <a:bodyPr/>
                        <a:lstStyle/>
                        <a:p>
                          <a:pPr algn="ctr" rtl="0"/>
                          <a:r>
                            <a:rPr lang="en-GB" sz="2000" dirty="0"/>
                            <a:t>ARIS fit</a:t>
                          </a:r>
                        </a:p>
                        <a:p>
                          <a:pPr algn="ctr" rtl="0"/>
                          <a:r>
                            <a:rPr lang="en-GB" sz="2000" dirty="0"/>
                            <a:t>Darkside</a:t>
                          </a:r>
                          <a:endParaRPr lang="en-IL" sz="2000" dirty="0"/>
                        </a:p>
                      </a:txBody>
                      <a:tcPr/>
                    </a:tc>
                    <a:extLst>
                      <a:ext uri="{0D108BD9-81ED-4DB2-BD59-A6C34878D82A}">
                        <a16:rowId xmlns:a16="http://schemas.microsoft.com/office/drawing/2014/main" val="2601712136"/>
                      </a:ext>
                    </a:extLst>
                  </a:tr>
                  <a:tr h="628156">
                    <a:tc>
                      <a:txBody>
                        <a:bodyPr/>
                        <a:lstStyle/>
                        <a:p>
                          <a:pPr algn="ctr" rtl="0"/>
                          <a:r>
                            <a:rPr lang="en-GB" sz="2000" dirty="0" err="1"/>
                            <a:t>Scint</a:t>
                          </a:r>
                          <a:r>
                            <a:rPr lang="en-GB" sz="2000" dirty="0"/>
                            <a:t> photons per MeV</a:t>
                          </a:r>
                          <a:endParaRPr lang="en-IL" sz="2000" dirty="0"/>
                        </a:p>
                      </a:txBody>
                      <a:tcPr/>
                    </a:tc>
                    <a:tc>
                      <a:txBody>
                        <a:bodyPr/>
                        <a:lstStyle/>
                        <a:p>
                          <a:pPr algn="ctr" rtl="0"/>
                          <a:r>
                            <a:rPr lang="en-GB" sz="2000" dirty="0"/>
                            <a:t>51300 </a:t>
                          </a:r>
                          <a:endParaRPr lang="en-IL" sz="2000" dirty="0"/>
                        </a:p>
                      </a:txBody>
                      <a:tcPr/>
                    </a:tc>
                    <a:tc>
                      <a:txBody>
                        <a:bodyPr/>
                        <a:lstStyle/>
                        <a:p>
                          <a:pPr algn="ctr" rtl="0"/>
                          <a:r>
                            <a:rPr lang="en-GB" sz="2000" dirty="0"/>
                            <a:t>51300</a:t>
                          </a:r>
                          <a:endParaRPr lang="en-IL" sz="2000" dirty="0"/>
                        </a:p>
                      </a:txBody>
                      <a:tcPr/>
                    </a:tc>
                    <a:tc>
                      <a:txBody>
                        <a:bodyPr/>
                        <a:lstStyle/>
                        <a:p>
                          <a:pPr algn="ctr" rtl="0"/>
                          <a:r>
                            <a:rPr lang="da-DK" sz="2000" b="0" i="0" dirty="0">
                              <a:solidFill>
                                <a:srgbClr val="222222"/>
                              </a:solidFill>
                              <a:effectLst/>
                            </a:rPr>
                            <a:t>NIMA 269, (1988) 291-296 </a:t>
                          </a:r>
                          <a:endParaRPr lang="en-IL" sz="2000" dirty="0"/>
                        </a:p>
                      </a:txBody>
                      <a:tcPr/>
                    </a:tc>
                    <a:extLst>
                      <a:ext uri="{0D108BD9-81ED-4DB2-BD59-A6C34878D82A}">
                        <a16:rowId xmlns:a16="http://schemas.microsoft.com/office/drawing/2014/main" val="2931817749"/>
                      </a:ext>
                    </a:extLst>
                  </a:tr>
                  <a:tr h="692335">
                    <a:tc>
                      <a:txBody>
                        <a:bodyPr/>
                        <a:lstStyle/>
                        <a:p>
                          <a:pPr algn="ctr" rtl="0"/>
                          <a:r>
                            <a:rPr lang="en-GB" sz="2000" dirty="0"/>
                            <a:t>Evap. TPB Efficiency 290 K</a:t>
                          </a:r>
                          <a:endParaRPr lang="en-IL" sz="2000" dirty="0"/>
                        </a:p>
                      </a:txBody>
                      <a:tcPr/>
                    </a:tc>
                    <a:tc>
                      <a:txBody>
                        <a:bodyPr/>
                        <a:lstStyle/>
                        <a:p>
                          <a:pPr algn="ctr" rtl="0"/>
                          <a:r>
                            <a:rPr lang="en-GB" sz="2000" dirty="0"/>
                            <a:t>0.44</a:t>
                          </a:r>
                          <a:endParaRPr lang="en-IL" sz="2000" dirty="0"/>
                        </a:p>
                      </a:txBody>
                      <a:tcPr/>
                    </a:tc>
                    <a:tc>
                      <a:txBody>
                        <a:bodyPr/>
                        <a:lstStyle/>
                        <a:p>
                          <a:pPr algn="ctr" rtl="0"/>
                          <a:r>
                            <a:rPr lang="en-GB" sz="2000" dirty="0"/>
                            <a:t>0.406</a:t>
                          </a:r>
                          <a:endParaRPr lang="en-IL" sz="2000" dirty="0"/>
                        </a:p>
                      </a:txBody>
                      <a:tcPr/>
                    </a:tc>
                    <a:tc>
                      <a:txBody>
                        <a:bodyPr/>
                        <a:lstStyle/>
                        <a:p>
                          <a:pPr algn="ctr" rtl="0"/>
                          <a:r>
                            <a:rPr lang="en-GB" sz="2000" dirty="0"/>
                            <a:t>fit</a:t>
                          </a:r>
                          <a:endParaRPr lang="en-IL" sz="2000" dirty="0"/>
                        </a:p>
                      </a:txBody>
                      <a:tcPr/>
                    </a:tc>
                    <a:extLst>
                      <a:ext uri="{0D108BD9-81ED-4DB2-BD59-A6C34878D82A}">
                        <a16:rowId xmlns:a16="http://schemas.microsoft.com/office/drawing/2014/main" val="2921481260"/>
                      </a:ext>
                    </a:extLst>
                  </a:tr>
                  <a:tr h="628156">
                    <a:tc>
                      <a:txBody>
                        <a:bodyPr/>
                        <a:lstStyle/>
                        <a:p>
                          <a:pPr algn="ctr" rtl="0"/>
                          <a:r>
                            <a:rPr lang="en-GB" sz="2000" dirty="0"/>
                            <a:t>Temperature correction</a:t>
                          </a:r>
                          <a:endParaRPr lang="en-IL" sz="2000" dirty="0"/>
                        </a:p>
                      </a:txBody>
                      <a:tcPr/>
                    </a:tc>
                    <a:tc>
                      <a:txBody>
                        <a:bodyPr/>
                        <a:lstStyle/>
                        <a:p>
                          <a:pPr algn="ctr" rtl="0"/>
                          <a:r>
                            <a:rPr lang="en-GB" sz="2000" dirty="0"/>
                            <a:t>1.22</a:t>
                          </a:r>
                          <a:endParaRPr lang="en-IL" sz="2000" dirty="0"/>
                        </a:p>
                      </a:txBody>
                      <a:tcPr/>
                    </a:tc>
                    <a:tc>
                      <a:txBody>
                        <a:bodyPr/>
                        <a:lstStyle/>
                        <a:p>
                          <a:pPr algn="ctr" rtl="0"/>
                          <a:r>
                            <a:rPr lang="en-GB" sz="2000" dirty="0"/>
                            <a:t>1.22</a:t>
                          </a:r>
                          <a:endParaRPr lang="en-IL" sz="2000" dirty="0"/>
                        </a:p>
                      </a:txBody>
                      <a:tcPr/>
                    </a:tc>
                    <a:tc>
                      <a:txBody>
                        <a:bodyPr/>
                        <a:lstStyle/>
                        <a:p>
                          <a:pPr algn="ctr" rtl="0"/>
                          <a:endParaRPr lang="en-IL" sz="2000" dirty="0"/>
                        </a:p>
                      </a:txBody>
                      <a:tcPr/>
                    </a:tc>
                    <a:extLst>
                      <a:ext uri="{0D108BD9-81ED-4DB2-BD59-A6C34878D82A}">
                        <a16:rowId xmlns:a16="http://schemas.microsoft.com/office/drawing/2014/main" val="1332120750"/>
                      </a:ext>
                    </a:extLst>
                  </a:tr>
                  <a:tr h="11955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a:t>PMT Quantum Efficiency room temp.</a:t>
                          </a:r>
                          <a:endParaRPr lang="en-IL" sz="2000" dirty="0"/>
                        </a:p>
                        <a:p>
                          <a:pPr algn="ctr" rtl="0"/>
                          <a:endParaRPr lang="en-IL" sz="2000" dirty="0"/>
                        </a:p>
                      </a:txBody>
                      <a:tcPr/>
                    </a:tc>
                    <a:tc>
                      <a:txBody>
                        <a:bodyPr/>
                        <a:lstStyle/>
                        <a:p>
                          <a:pPr algn="ctr" rtl="0"/>
                          <a:r>
                            <a:rPr lang="en-GB" sz="2000" dirty="0"/>
                            <a:t>0.339 </a:t>
                          </a:r>
                          <a:endParaRPr lang="en-IL" sz="2000" dirty="0"/>
                        </a:p>
                      </a:txBody>
                      <a:tcPr/>
                    </a:tc>
                    <a:tc>
                      <a:txBody>
                        <a:bodyPr/>
                        <a:lstStyle/>
                        <a:p>
                          <a:pPr algn="ctr" rtl="0"/>
                          <a:r>
                            <a:rPr lang="en-GB" sz="2000" dirty="0"/>
                            <a:t>0.339</a:t>
                          </a:r>
                        </a:p>
                        <a:p>
                          <a:pPr algn="ctr" rtl="0"/>
                          <a:r>
                            <a:rPr lang="en-GB" sz="2000" dirty="0"/>
                            <a:t>0.266</a:t>
                          </a:r>
                          <a:endParaRPr lang="en-IL" sz="2000" dirty="0"/>
                        </a:p>
                      </a:txBody>
                      <a:tcPr/>
                    </a:tc>
                    <a:tc>
                      <a:txBody>
                        <a:bodyPr/>
                        <a:lstStyle/>
                        <a:p>
                          <a:pPr algn="ctr" rtl="0"/>
                          <a:r>
                            <a:rPr lang="fr-FR" sz="2000" b="0" i="0" u="none" strike="noStrike" kern="1200" dirty="0" err="1">
                              <a:solidFill>
                                <a:schemeClr val="dk1"/>
                              </a:solidFill>
                              <a:effectLst/>
                              <a:latin typeface="+mn-lt"/>
                              <a:ea typeface="+mn-ea"/>
                              <a:cs typeface="+mn-cs"/>
                            </a:rPr>
                            <a:t>Astroparticle</a:t>
                          </a:r>
                          <a:r>
                            <a:rPr lang="fr-FR" sz="2000" b="0" i="0" u="none" strike="noStrike" kern="1200" dirty="0">
                              <a:solidFill>
                                <a:schemeClr val="dk1"/>
                              </a:solidFill>
                              <a:effectLst/>
                              <a:latin typeface="+mn-lt"/>
                              <a:ea typeface="+mn-ea"/>
                              <a:cs typeface="+mn-cs"/>
                            </a:rPr>
                            <a:t> </a:t>
                          </a:r>
                          <a:r>
                            <a:rPr lang="fr-FR" sz="2000" b="0" i="0" u="none" strike="noStrike" kern="1200" dirty="0" err="1">
                              <a:solidFill>
                                <a:schemeClr val="dk1"/>
                              </a:solidFill>
                              <a:effectLst/>
                              <a:latin typeface="+mn-lt"/>
                              <a:ea typeface="+mn-ea"/>
                              <a:cs typeface="+mn-cs"/>
                            </a:rPr>
                            <a:t>Physics</a:t>
                          </a:r>
                          <a:r>
                            <a:rPr lang="fr-FR" sz="2000" b="0" i="0" u="none" strike="noStrike" kern="1200" dirty="0">
                              <a:solidFill>
                                <a:schemeClr val="dk1"/>
                              </a:solidFill>
                              <a:effectLst/>
                              <a:latin typeface="+mn-lt"/>
                              <a:ea typeface="+mn-ea"/>
                              <a:cs typeface="+mn-cs"/>
                            </a:rPr>
                            <a:t> 49,</a:t>
                          </a:r>
                          <a:r>
                            <a:rPr lang="fr-FR" sz="2000" b="0" i="0" kern="1200" dirty="0">
                              <a:solidFill>
                                <a:schemeClr val="dk1"/>
                              </a:solidFill>
                              <a:effectLst/>
                              <a:latin typeface="+mn-lt"/>
                              <a:ea typeface="+mn-ea"/>
                              <a:cs typeface="+mn-cs"/>
                            </a:rPr>
                            <a:t> (2013) 44 </a:t>
                          </a:r>
                        </a:p>
                        <a:p>
                          <a:pPr algn="ctr" rtl="0"/>
                          <a:endParaRPr lang="en-IL" sz="2000" dirty="0"/>
                        </a:p>
                      </a:txBody>
                      <a:tcPr/>
                    </a:tc>
                    <a:extLst>
                      <a:ext uri="{0D108BD9-81ED-4DB2-BD59-A6C34878D82A}">
                        <a16:rowId xmlns:a16="http://schemas.microsoft.com/office/drawing/2014/main" val="1971997657"/>
                      </a:ext>
                    </a:extLst>
                  </a:tr>
                </a:tbl>
              </a:graphicData>
            </a:graphic>
          </p:graphicFrame>
        </mc:Choice>
        <mc:Fallback xmlns="">
          <p:graphicFrame>
            <p:nvGraphicFramePr>
              <p:cNvPr id="7" name="טבלה 6">
                <a:extLst>
                  <a:ext uri="{FF2B5EF4-FFF2-40B4-BE49-F238E27FC236}">
                    <a16:creationId xmlns:a16="http://schemas.microsoft.com/office/drawing/2014/main" id="{C07616B0-A035-FAE3-1282-F0B4AA163D05}"/>
                  </a:ext>
                </a:extLst>
              </p:cNvPr>
              <p:cNvGraphicFramePr>
                <a:graphicFrameLocks noGrp="1"/>
              </p:cNvGraphicFramePr>
              <p:nvPr>
                <p:extLst>
                  <p:ext uri="{D42A27DB-BD31-4B8C-83A1-F6EECF244321}">
                    <p14:modId xmlns:p14="http://schemas.microsoft.com/office/powerpoint/2010/main" val="790243574"/>
                  </p:ext>
                </p:extLst>
              </p:nvPr>
            </p:nvGraphicFramePr>
            <p:xfrm>
              <a:off x="0" y="1353049"/>
              <a:ext cx="12009119" cy="5335972"/>
            </p:xfrm>
            <a:graphic>
              <a:graphicData uri="http://schemas.openxmlformats.org/drawingml/2006/table">
                <a:tbl>
                  <a:tblPr firstRow="1" bandRow="1">
                    <a:tableStyleId>{5C22544A-7EE6-4342-B048-85BDC9FD1C3A}</a:tableStyleId>
                  </a:tblPr>
                  <a:tblGrid>
                    <a:gridCol w="3881120">
                      <a:extLst>
                        <a:ext uri="{9D8B030D-6E8A-4147-A177-3AD203B41FA5}">
                          <a16:colId xmlns:a16="http://schemas.microsoft.com/office/drawing/2014/main" val="889088379"/>
                        </a:ext>
                      </a:extLst>
                    </a:gridCol>
                    <a:gridCol w="2275840">
                      <a:extLst>
                        <a:ext uri="{9D8B030D-6E8A-4147-A177-3AD203B41FA5}">
                          <a16:colId xmlns:a16="http://schemas.microsoft.com/office/drawing/2014/main" val="720011721"/>
                        </a:ext>
                      </a:extLst>
                    </a:gridCol>
                    <a:gridCol w="1463040">
                      <a:extLst>
                        <a:ext uri="{9D8B030D-6E8A-4147-A177-3AD203B41FA5}">
                          <a16:colId xmlns:a16="http://schemas.microsoft.com/office/drawing/2014/main" val="3298161980"/>
                        </a:ext>
                      </a:extLst>
                    </a:gridCol>
                    <a:gridCol w="4389119">
                      <a:extLst>
                        <a:ext uri="{9D8B030D-6E8A-4147-A177-3AD203B41FA5}">
                          <a16:colId xmlns:a16="http://schemas.microsoft.com/office/drawing/2014/main" val="615036610"/>
                        </a:ext>
                      </a:extLst>
                    </a:gridCol>
                  </a:tblGrid>
                  <a:tr h="692335">
                    <a:tc>
                      <a:txBody>
                        <a:bodyPr/>
                        <a:lstStyle/>
                        <a:p>
                          <a:pPr algn="ctr" rtl="0"/>
                          <a:r>
                            <a:rPr lang="en-GB" sz="2000" dirty="0"/>
                            <a:t>Parameter</a:t>
                          </a:r>
                          <a:endParaRPr lang="en-IL" sz="2000" dirty="0"/>
                        </a:p>
                      </a:txBody>
                      <a:tcPr/>
                    </a:tc>
                    <a:tc>
                      <a:txBody>
                        <a:bodyPr/>
                        <a:lstStyle/>
                        <a:p>
                          <a:pPr algn="ctr" rtl="0"/>
                          <a:r>
                            <a:rPr lang="en-GB" sz="2000" dirty="0"/>
                            <a:t>Darkside fit</a:t>
                          </a:r>
                          <a:endParaRPr lang="en-IL" sz="2000" dirty="0"/>
                        </a:p>
                      </a:txBody>
                      <a:tcPr/>
                    </a:tc>
                    <a:tc>
                      <a:txBody>
                        <a:bodyPr/>
                        <a:lstStyle/>
                        <a:p>
                          <a:pPr algn="ctr" rtl="0"/>
                          <a:r>
                            <a:rPr lang="en-GB" sz="2000" dirty="0"/>
                            <a:t>ARIS fit</a:t>
                          </a:r>
                          <a:endParaRPr lang="en-IL" sz="2000" dirty="0"/>
                        </a:p>
                      </a:txBody>
                      <a:tcPr/>
                    </a:tc>
                    <a:tc>
                      <a:txBody>
                        <a:bodyPr/>
                        <a:lstStyle/>
                        <a:p>
                          <a:pPr algn="ctr" rtl="0"/>
                          <a:r>
                            <a:rPr lang="en-GB" sz="2000" dirty="0"/>
                            <a:t>Ref. (incomplete)</a:t>
                          </a:r>
                          <a:endParaRPr lang="en-IL" sz="2000" dirty="0"/>
                        </a:p>
                      </a:txBody>
                      <a:tcPr/>
                    </a:tc>
                    <a:extLst>
                      <a:ext uri="{0D108BD9-81ED-4DB2-BD59-A6C34878D82A}">
                        <a16:rowId xmlns:a16="http://schemas.microsoft.com/office/drawing/2014/main" val="2530793767"/>
                      </a:ext>
                    </a:extLst>
                  </a:tr>
                  <a:tr h="499428">
                    <a:tc>
                      <a:txBody>
                        <a:bodyPr/>
                        <a:lstStyle/>
                        <a:p>
                          <a:pPr algn="ctr" rtl="0"/>
                          <a:r>
                            <a:rPr lang="en-GB" sz="2000" dirty="0"/>
                            <a:t>Birk’s constant</a:t>
                          </a:r>
                          <a:endParaRPr lang="en-IL" sz="2000" dirty="0"/>
                        </a:p>
                      </a:txBody>
                      <a:tcPr/>
                    </a:tc>
                    <a:tc>
                      <a:txBody>
                        <a:bodyPr/>
                        <a:lstStyle/>
                        <a:p>
                          <a:endParaRPr lang="en-IL"/>
                        </a:p>
                      </a:txBody>
                      <a:tcPr>
                        <a:blipFill>
                          <a:blip r:embed="rId2"/>
                          <a:stretch>
                            <a:fillRect l="-171314" t="-145122" r="-258713" b="-832927"/>
                          </a:stretch>
                        </a:blipFill>
                      </a:tcPr>
                    </a:tc>
                    <a:tc>
                      <a:txBody>
                        <a:bodyPr/>
                        <a:lstStyle/>
                        <a:p>
                          <a:endParaRPr lang="en-IL"/>
                        </a:p>
                      </a:txBody>
                      <a:tcPr>
                        <a:blipFill>
                          <a:blip r:embed="rId2"/>
                          <a:stretch>
                            <a:fillRect l="-421667" t="-145122" r="-302083" b="-832927"/>
                          </a:stretch>
                        </a:blipFill>
                      </a:tcPr>
                    </a:tc>
                    <a:tc>
                      <a:txBody>
                        <a:bodyPr/>
                        <a:lstStyle/>
                        <a:p>
                          <a:pPr algn="ctr" rtl="0"/>
                          <a:r>
                            <a:rPr lang="en-GB" sz="2000" dirty="0"/>
                            <a:t>fit</a:t>
                          </a:r>
                          <a:endParaRPr lang="en-IL" sz="2000" dirty="0"/>
                        </a:p>
                      </a:txBody>
                      <a:tcPr/>
                    </a:tc>
                    <a:extLst>
                      <a:ext uri="{0D108BD9-81ED-4DB2-BD59-A6C34878D82A}">
                        <a16:rowId xmlns:a16="http://schemas.microsoft.com/office/drawing/2014/main" val="3444613324"/>
                      </a:ext>
                    </a:extLst>
                  </a:tr>
                  <a:tr h="1000039">
                    <a:tc>
                      <a:txBody>
                        <a:bodyPr/>
                        <a:lstStyle/>
                        <a:p>
                          <a:pPr algn="ctr" rtl="0"/>
                          <a:r>
                            <a:rPr lang="en-GB" sz="2000" dirty="0"/>
                            <a:t>Attenuation length of LAr scintillation light in LAr</a:t>
                          </a:r>
                          <a:endParaRPr lang="en-IL" sz="2000" dirty="0"/>
                        </a:p>
                      </a:txBody>
                      <a:tcPr/>
                    </a:tc>
                    <a:tc>
                      <a:txBody>
                        <a:bodyPr/>
                        <a:lstStyle/>
                        <a:p>
                          <a:pPr algn="ctr" rtl="0"/>
                          <a:r>
                            <a:rPr lang="en-GB" sz="2000" dirty="0"/>
                            <a:t>30 m</a:t>
                          </a:r>
                          <a:endParaRPr lang="en-IL" sz="2000" dirty="0"/>
                        </a:p>
                      </a:txBody>
                      <a:tcPr/>
                    </a:tc>
                    <a:tc>
                      <a:txBody>
                        <a:bodyPr/>
                        <a:lstStyle/>
                        <a:p>
                          <a:pPr algn="ctr" rtl="0"/>
                          <a:r>
                            <a:rPr lang="en-GB" sz="2000" dirty="0"/>
                            <a:t>1.5 m</a:t>
                          </a:r>
                          <a:endParaRPr lang="en-IL" sz="2000" dirty="0"/>
                        </a:p>
                      </a:txBody>
                      <a:tcPr/>
                    </a:tc>
                    <a:tc>
                      <a:txBody>
                        <a:bodyPr/>
                        <a:lstStyle/>
                        <a:p>
                          <a:pPr algn="ctr" rtl="0"/>
                          <a:r>
                            <a:rPr lang="en-GB" sz="2000" dirty="0"/>
                            <a:t>ARIS fit</a:t>
                          </a:r>
                        </a:p>
                        <a:p>
                          <a:pPr algn="ctr" rtl="0"/>
                          <a:r>
                            <a:rPr lang="en-GB" sz="2000" dirty="0"/>
                            <a:t>Darkside</a:t>
                          </a:r>
                          <a:endParaRPr lang="en-IL" sz="2000" dirty="0"/>
                        </a:p>
                      </a:txBody>
                      <a:tcPr/>
                    </a:tc>
                    <a:extLst>
                      <a:ext uri="{0D108BD9-81ED-4DB2-BD59-A6C34878D82A}">
                        <a16:rowId xmlns:a16="http://schemas.microsoft.com/office/drawing/2014/main" val="2601712136"/>
                      </a:ext>
                    </a:extLst>
                  </a:tr>
                  <a:tr h="628156">
                    <a:tc>
                      <a:txBody>
                        <a:bodyPr/>
                        <a:lstStyle/>
                        <a:p>
                          <a:pPr algn="ctr" rtl="0"/>
                          <a:r>
                            <a:rPr lang="en-GB" sz="2000" dirty="0" err="1"/>
                            <a:t>Scint</a:t>
                          </a:r>
                          <a:r>
                            <a:rPr lang="en-GB" sz="2000" dirty="0"/>
                            <a:t> photons per MeV</a:t>
                          </a:r>
                          <a:endParaRPr lang="en-IL" sz="2000" dirty="0"/>
                        </a:p>
                      </a:txBody>
                      <a:tcPr/>
                    </a:tc>
                    <a:tc>
                      <a:txBody>
                        <a:bodyPr/>
                        <a:lstStyle/>
                        <a:p>
                          <a:pPr algn="ctr" rtl="0"/>
                          <a:r>
                            <a:rPr lang="en-GB" sz="2000" dirty="0"/>
                            <a:t>51300 </a:t>
                          </a:r>
                          <a:endParaRPr lang="en-IL" sz="2000" dirty="0"/>
                        </a:p>
                      </a:txBody>
                      <a:tcPr/>
                    </a:tc>
                    <a:tc>
                      <a:txBody>
                        <a:bodyPr/>
                        <a:lstStyle/>
                        <a:p>
                          <a:pPr algn="ctr" rtl="0"/>
                          <a:r>
                            <a:rPr lang="en-GB" sz="2000" dirty="0"/>
                            <a:t>51300</a:t>
                          </a:r>
                          <a:endParaRPr lang="en-IL" sz="2000" dirty="0"/>
                        </a:p>
                      </a:txBody>
                      <a:tcPr/>
                    </a:tc>
                    <a:tc>
                      <a:txBody>
                        <a:bodyPr/>
                        <a:lstStyle/>
                        <a:p>
                          <a:pPr algn="ctr" rtl="0"/>
                          <a:r>
                            <a:rPr lang="da-DK" sz="2000" b="0" i="0" dirty="0">
                              <a:solidFill>
                                <a:srgbClr val="222222"/>
                              </a:solidFill>
                              <a:effectLst/>
                            </a:rPr>
                            <a:t>NIMA 269, (1988) 291-296 </a:t>
                          </a:r>
                          <a:endParaRPr lang="en-IL" sz="2000" dirty="0"/>
                        </a:p>
                      </a:txBody>
                      <a:tcPr/>
                    </a:tc>
                    <a:extLst>
                      <a:ext uri="{0D108BD9-81ED-4DB2-BD59-A6C34878D82A}">
                        <a16:rowId xmlns:a16="http://schemas.microsoft.com/office/drawing/2014/main" val="2931817749"/>
                      </a:ext>
                    </a:extLst>
                  </a:tr>
                  <a:tr h="692335">
                    <a:tc>
                      <a:txBody>
                        <a:bodyPr/>
                        <a:lstStyle/>
                        <a:p>
                          <a:pPr algn="ctr" rtl="0"/>
                          <a:r>
                            <a:rPr lang="en-GB" sz="2000" dirty="0"/>
                            <a:t>Evap. TPB Efficiency 290 K</a:t>
                          </a:r>
                          <a:endParaRPr lang="en-IL" sz="2000" dirty="0"/>
                        </a:p>
                      </a:txBody>
                      <a:tcPr/>
                    </a:tc>
                    <a:tc>
                      <a:txBody>
                        <a:bodyPr/>
                        <a:lstStyle/>
                        <a:p>
                          <a:pPr algn="ctr" rtl="0"/>
                          <a:r>
                            <a:rPr lang="en-GB" sz="2000" dirty="0"/>
                            <a:t>0.44</a:t>
                          </a:r>
                          <a:endParaRPr lang="en-IL" sz="2000" dirty="0"/>
                        </a:p>
                      </a:txBody>
                      <a:tcPr/>
                    </a:tc>
                    <a:tc>
                      <a:txBody>
                        <a:bodyPr/>
                        <a:lstStyle/>
                        <a:p>
                          <a:pPr algn="ctr" rtl="0"/>
                          <a:r>
                            <a:rPr lang="en-GB" sz="2000" dirty="0"/>
                            <a:t>0.406</a:t>
                          </a:r>
                          <a:endParaRPr lang="en-IL" sz="2000" dirty="0"/>
                        </a:p>
                      </a:txBody>
                      <a:tcPr/>
                    </a:tc>
                    <a:tc>
                      <a:txBody>
                        <a:bodyPr/>
                        <a:lstStyle/>
                        <a:p>
                          <a:pPr algn="ctr" rtl="0"/>
                          <a:r>
                            <a:rPr lang="en-GB" sz="2000" dirty="0"/>
                            <a:t>fit</a:t>
                          </a:r>
                          <a:endParaRPr lang="en-IL" sz="2000" dirty="0"/>
                        </a:p>
                      </a:txBody>
                      <a:tcPr/>
                    </a:tc>
                    <a:extLst>
                      <a:ext uri="{0D108BD9-81ED-4DB2-BD59-A6C34878D82A}">
                        <a16:rowId xmlns:a16="http://schemas.microsoft.com/office/drawing/2014/main" val="2921481260"/>
                      </a:ext>
                    </a:extLst>
                  </a:tr>
                  <a:tr h="628156">
                    <a:tc>
                      <a:txBody>
                        <a:bodyPr/>
                        <a:lstStyle/>
                        <a:p>
                          <a:pPr algn="ctr" rtl="0"/>
                          <a:r>
                            <a:rPr lang="en-GB" sz="2000" dirty="0"/>
                            <a:t>Temperature correction</a:t>
                          </a:r>
                          <a:endParaRPr lang="en-IL" sz="2000" dirty="0"/>
                        </a:p>
                      </a:txBody>
                      <a:tcPr/>
                    </a:tc>
                    <a:tc>
                      <a:txBody>
                        <a:bodyPr/>
                        <a:lstStyle/>
                        <a:p>
                          <a:pPr algn="ctr" rtl="0"/>
                          <a:r>
                            <a:rPr lang="en-GB" sz="2000" dirty="0"/>
                            <a:t>1.22</a:t>
                          </a:r>
                          <a:endParaRPr lang="en-IL" sz="2000" dirty="0"/>
                        </a:p>
                      </a:txBody>
                      <a:tcPr/>
                    </a:tc>
                    <a:tc>
                      <a:txBody>
                        <a:bodyPr/>
                        <a:lstStyle/>
                        <a:p>
                          <a:pPr algn="ctr" rtl="0"/>
                          <a:r>
                            <a:rPr lang="en-GB" sz="2000" dirty="0"/>
                            <a:t>1.22</a:t>
                          </a:r>
                          <a:endParaRPr lang="en-IL" sz="2000" dirty="0"/>
                        </a:p>
                      </a:txBody>
                      <a:tcPr/>
                    </a:tc>
                    <a:tc>
                      <a:txBody>
                        <a:bodyPr/>
                        <a:lstStyle/>
                        <a:p>
                          <a:pPr algn="ctr" rtl="0"/>
                          <a:endParaRPr lang="en-IL" sz="2000" dirty="0"/>
                        </a:p>
                      </a:txBody>
                      <a:tcPr/>
                    </a:tc>
                    <a:extLst>
                      <a:ext uri="{0D108BD9-81ED-4DB2-BD59-A6C34878D82A}">
                        <a16:rowId xmlns:a16="http://schemas.microsoft.com/office/drawing/2014/main" val="1332120750"/>
                      </a:ext>
                    </a:extLst>
                  </a:tr>
                  <a:tr h="11955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dirty="0"/>
                            <a:t>PMT Quantum Efficiency room temp.</a:t>
                          </a:r>
                          <a:endParaRPr lang="en-IL" sz="2000" dirty="0"/>
                        </a:p>
                        <a:p>
                          <a:pPr algn="ctr" rtl="0"/>
                          <a:endParaRPr lang="en-IL" sz="2000" dirty="0"/>
                        </a:p>
                      </a:txBody>
                      <a:tcPr/>
                    </a:tc>
                    <a:tc>
                      <a:txBody>
                        <a:bodyPr/>
                        <a:lstStyle/>
                        <a:p>
                          <a:pPr algn="ctr" rtl="0"/>
                          <a:r>
                            <a:rPr lang="en-GB" sz="2000" dirty="0"/>
                            <a:t>0.339 </a:t>
                          </a:r>
                          <a:endParaRPr lang="en-IL" sz="2000" dirty="0"/>
                        </a:p>
                      </a:txBody>
                      <a:tcPr/>
                    </a:tc>
                    <a:tc>
                      <a:txBody>
                        <a:bodyPr/>
                        <a:lstStyle/>
                        <a:p>
                          <a:pPr algn="ctr" rtl="0"/>
                          <a:r>
                            <a:rPr lang="en-GB" sz="2000" dirty="0"/>
                            <a:t>0.339</a:t>
                          </a:r>
                        </a:p>
                        <a:p>
                          <a:pPr algn="ctr" rtl="0"/>
                          <a:r>
                            <a:rPr lang="en-GB" sz="2000" dirty="0"/>
                            <a:t>0.266</a:t>
                          </a:r>
                          <a:endParaRPr lang="en-IL" sz="2000" dirty="0"/>
                        </a:p>
                      </a:txBody>
                      <a:tcPr/>
                    </a:tc>
                    <a:tc>
                      <a:txBody>
                        <a:bodyPr/>
                        <a:lstStyle/>
                        <a:p>
                          <a:pPr algn="ctr" rtl="0"/>
                          <a:r>
                            <a:rPr lang="fr-FR" sz="2000" b="0" i="0" u="none" strike="noStrike" kern="1200" dirty="0" err="1">
                              <a:solidFill>
                                <a:schemeClr val="dk1"/>
                              </a:solidFill>
                              <a:effectLst/>
                              <a:latin typeface="+mn-lt"/>
                              <a:ea typeface="+mn-ea"/>
                              <a:cs typeface="+mn-cs"/>
                            </a:rPr>
                            <a:t>Astroparticle</a:t>
                          </a:r>
                          <a:r>
                            <a:rPr lang="fr-FR" sz="2000" b="0" i="0" u="none" strike="noStrike" kern="1200" dirty="0">
                              <a:solidFill>
                                <a:schemeClr val="dk1"/>
                              </a:solidFill>
                              <a:effectLst/>
                              <a:latin typeface="+mn-lt"/>
                              <a:ea typeface="+mn-ea"/>
                              <a:cs typeface="+mn-cs"/>
                            </a:rPr>
                            <a:t> </a:t>
                          </a:r>
                          <a:r>
                            <a:rPr lang="fr-FR" sz="2000" b="0" i="0" u="none" strike="noStrike" kern="1200" dirty="0" err="1">
                              <a:solidFill>
                                <a:schemeClr val="dk1"/>
                              </a:solidFill>
                              <a:effectLst/>
                              <a:latin typeface="+mn-lt"/>
                              <a:ea typeface="+mn-ea"/>
                              <a:cs typeface="+mn-cs"/>
                            </a:rPr>
                            <a:t>Physics</a:t>
                          </a:r>
                          <a:r>
                            <a:rPr lang="fr-FR" sz="2000" b="0" i="0" u="none" strike="noStrike" kern="1200" dirty="0">
                              <a:solidFill>
                                <a:schemeClr val="dk1"/>
                              </a:solidFill>
                              <a:effectLst/>
                              <a:latin typeface="+mn-lt"/>
                              <a:ea typeface="+mn-ea"/>
                              <a:cs typeface="+mn-cs"/>
                            </a:rPr>
                            <a:t> 49,</a:t>
                          </a:r>
                          <a:r>
                            <a:rPr lang="fr-FR" sz="2000" b="0" i="0" kern="1200" dirty="0">
                              <a:solidFill>
                                <a:schemeClr val="dk1"/>
                              </a:solidFill>
                              <a:effectLst/>
                              <a:latin typeface="+mn-lt"/>
                              <a:ea typeface="+mn-ea"/>
                              <a:cs typeface="+mn-cs"/>
                            </a:rPr>
                            <a:t> (2013) 44 </a:t>
                          </a:r>
                        </a:p>
                        <a:p>
                          <a:pPr algn="ctr" rtl="0"/>
                          <a:endParaRPr lang="en-IL" sz="2000" dirty="0"/>
                        </a:p>
                      </a:txBody>
                      <a:tcPr/>
                    </a:tc>
                    <a:extLst>
                      <a:ext uri="{0D108BD9-81ED-4DB2-BD59-A6C34878D82A}">
                        <a16:rowId xmlns:a16="http://schemas.microsoft.com/office/drawing/2014/main" val="1971997657"/>
                      </a:ext>
                    </a:extLst>
                  </a:tr>
                </a:tbl>
              </a:graphicData>
            </a:graphic>
          </p:graphicFrame>
        </mc:Fallback>
      </mc:AlternateContent>
    </p:spTree>
    <p:extLst>
      <p:ext uri="{BB962C8B-B14F-4D97-AF65-F5344CB8AC3E}">
        <p14:creationId xmlns:p14="http://schemas.microsoft.com/office/powerpoint/2010/main" val="4186292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תמונה 14">
            <a:extLst>
              <a:ext uri="{FF2B5EF4-FFF2-40B4-BE49-F238E27FC236}">
                <a16:creationId xmlns:a16="http://schemas.microsoft.com/office/drawing/2014/main" id="{1E291FF5-7889-61E8-9E76-C946271835BA}"/>
              </a:ext>
            </a:extLst>
          </p:cNvPr>
          <p:cNvPicPr>
            <a:picLocks noChangeAspect="1"/>
          </p:cNvPicPr>
          <p:nvPr/>
        </p:nvPicPr>
        <p:blipFill>
          <a:blip r:embed="rId2"/>
          <a:stretch>
            <a:fillRect/>
          </a:stretch>
        </p:blipFill>
        <p:spPr>
          <a:xfrm>
            <a:off x="0" y="1119747"/>
            <a:ext cx="5431316" cy="2742713"/>
          </a:xfrm>
          <a:prstGeom prst="rect">
            <a:avLst/>
          </a:prstGeom>
        </p:spPr>
      </p:pic>
      <p:pic>
        <p:nvPicPr>
          <p:cNvPr id="16" name="תמונה 15">
            <a:extLst>
              <a:ext uri="{FF2B5EF4-FFF2-40B4-BE49-F238E27FC236}">
                <a16:creationId xmlns:a16="http://schemas.microsoft.com/office/drawing/2014/main" id="{3693FD6A-3FAC-0B3F-38D4-F06B21BECF47}"/>
              </a:ext>
            </a:extLst>
          </p:cNvPr>
          <p:cNvPicPr>
            <a:picLocks noChangeAspect="1"/>
          </p:cNvPicPr>
          <p:nvPr/>
        </p:nvPicPr>
        <p:blipFill>
          <a:blip r:embed="rId3"/>
          <a:stretch>
            <a:fillRect/>
          </a:stretch>
        </p:blipFill>
        <p:spPr>
          <a:xfrm>
            <a:off x="6207760" y="1119747"/>
            <a:ext cx="5274754" cy="2686217"/>
          </a:xfrm>
          <a:prstGeom prst="rect">
            <a:avLst/>
          </a:prstGeom>
        </p:spPr>
      </p:pic>
      <p:pic>
        <p:nvPicPr>
          <p:cNvPr id="18" name="תמונה 17">
            <a:extLst>
              <a:ext uri="{FF2B5EF4-FFF2-40B4-BE49-F238E27FC236}">
                <a16:creationId xmlns:a16="http://schemas.microsoft.com/office/drawing/2014/main" id="{D7E13B59-3F06-AC82-6E87-40D36C5DD971}"/>
              </a:ext>
            </a:extLst>
          </p:cNvPr>
          <p:cNvPicPr>
            <a:picLocks noChangeAspect="1"/>
          </p:cNvPicPr>
          <p:nvPr/>
        </p:nvPicPr>
        <p:blipFill>
          <a:blip r:embed="rId4"/>
          <a:stretch>
            <a:fillRect/>
          </a:stretch>
        </p:blipFill>
        <p:spPr>
          <a:xfrm>
            <a:off x="192793" y="5011452"/>
            <a:ext cx="3053939" cy="1185381"/>
          </a:xfrm>
          <a:prstGeom prst="rect">
            <a:avLst/>
          </a:prstGeom>
        </p:spPr>
      </p:pic>
      <p:pic>
        <p:nvPicPr>
          <p:cNvPr id="19" name="תמונה 18">
            <a:extLst>
              <a:ext uri="{FF2B5EF4-FFF2-40B4-BE49-F238E27FC236}">
                <a16:creationId xmlns:a16="http://schemas.microsoft.com/office/drawing/2014/main" id="{737CFC0C-1539-6722-8CFC-AFACB5F0228B}"/>
              </a:ext>
            </a:extLst>
          </p:cNvPr>
          <p:cNvPicPr>
            <a:picLocks noChangeAspect="1"/>
          </p:cNvPicPr>
          <p:nvPr/>
        </p:nvPicPr>
        <p:blipFill>
          <a:blip r:embed="rId5"/>
          <a:stretch>
            <a:fillRect/>
          </a:stretch>
        </p:blipFill>
        <p:spPr>
          <a:xfrm>
            <a:off x="3879894" y="3981712"/>
            <a:ext cx="5558746" cy="2876288"/>
          </a:xfrm>
          <a:prstGeom prst="rect">
            <a:avLst/>
          </a:prstGeom>
        </p:spPr>
      </p:pic>
      <p:sp>
        <p:nvSpPr>
          <p:cNvPr id="20" name="תיבת טקסט 19">
            <a:extLst>
              <a:ext uri="{FF2B5EF4-FFF2-40B4-BE49-F238E27FC236}">
                <a16:creationId xmlns:a16="http://schemas.microsoft.com/office/drawing/2014/main" id="{F1B25966-2D31-9E73-5CEE-803C39C74CDE}"/>
              </a:ext>
            </a:extLst>
          </p:cNvPr>
          <p:cNvSpPr txBox="1"/>
          <p:nvPr/>
        </p:nvSpPr>
        <p:spPr>
          <a:xfrm>
            <a:off x="2458720" y="-132080"/>
            <a:ext cx="6979920" cy="1261884"/>
          </a:xfrm>
          <a:prstGeom prst="rect">
            <a:avLst/>
          </a:prstGeom>
          <a:noFill/>
        </p:spPr>
        <p:txBody>
          <a:bodyPr wrap="square" rtlCol="0">
            <a:spAutoFit/>
          </a:bodyPr>
          <a:lstStyle/>
          <a:p>
            <a:pPr algn="ctr" rtl="0"/>
            <a:r>
              <a:rPr lang="en-GB" sz="4800" b="1" u="sng" dirty="0"/>
              <a:t>Results</a:t>
            </a:r>
          </a:p>
          <a:p>
            <a:pPr algn="ctr" rtl="0"/>
            <a:r>
              <a:rPr lang="en-GB" sz="2800" b="1" u="sng" dirty="0"/>
              <a:t>Darkside</a:t>
            </a:r>
            <a:endParaRPr lang="en-IL" sz="2000" b="1" u="sng" dirty="0"/>
          </a:p>
        </p:txBody>
      </p:sp>
      <p:pic>
        <p:nvPicPr>
          <p:cNvPr id="22" name="תמונה 21">
            <a:extLst>
              <a:ext uri="{FF2B5EF4-FFF2-40B4-BE49-F238E27FC236}">
                <a16:creationId xmlns:a16="http://schemas.microsoft.com/office/drawing/2014/main" id="{CDB3563E-302D-5A76-B999-C02B86A5291D}"/>
              </a:ext>
            </a:extLst>
          </p:cNvPr>
          <p:cNvPicPr>
            <a:picLocks noChangeAspect="1"/>
          </p:cNvPicPr>
          <p:nvPr/>
        </p:nvPicPr>
        <p:blipFill>
          <a:blip r:embed="rId6"/>
          <a:stretch>
            <a:fillRect/>
          </a:stretch>
        </p:blipFill>
        <p:spPr>
          <a:xfrm>
            <a:off x="297289" y="6196833"/>
            <a:ext cx="2844946" cy="501676"/>
          </a:xfrm>
          <a:prstGeom prst="rect">
            <a:avLst/>
          </a:prstGeom>
        </p:spPr>
      </p:pic>
    </p:spTree>
    <p:extLst>
      <p:ext uri="{BB962C8B-B14F-4D97-AF65-F5344CB8AC3E}">
        <p14:creationId xmlns:p14="http://schemas.microsoft.com/office/powerpoint/2010/main" val="3146102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F1B25966-2D31-9E73-5CEE-803C39C74CDE}"/>
                  </a:ext>
                </a:extLst>
              </p:cNvPr>
              <p:cNvSpPr txBox="1"/>
              <p:nvPr/>
            </p:nvSpPr>
            <p:spPr>
              <a:xfrm>
                <a:off x="2458720" y="-132080"/>
                <a:ext cx="6979920" cy="1384995"/>
              </a:xfrm>
              <a:prstGeom prst="rect">
                <a:avLst/>
              </a:prstGeom>
              <a:noFill/>
            </p:spPr>
            <p:txBody>
              <a:bodyPr wrap="square" rtlCol="0">
                <a:spAutoFit/>
              </a:bodyPr>
              <a:lstStyle/>
              <a:p>
                <a:pPr algn="ctr" rtl="0"/>
                <a:r>
                  <a:rPr lang="en-GB" sz="4800" b="1" u="sng" dirty="0"/>
                  <a:t>Results</a:t>
                </a:r>
              </a:p>
              <a:p>
                <a:pPr algn="ctr" rtl="0"/>
                <a:r>
                  <a:rPr lang="en-GB" sz="3600" b="1" u="sng" dirty="0"/>
                  <a:t>ARIS-</a:t>
                </a:r>
                <a14:m>
                  <m:oMath xmlns:m="http://schemas.openxmlformats.org/officeDocument/2006/math">
                    <m:r>
                      <a:rPr lang="en-GB" sz="3600" b="1" i="1" u="sng" smtClean="0">
                        <a:latin typeface="Cambria Math" panose="02040503050406030204" pitchFamily="18" charset="0"/>
                      </a:rPr>
                      <m:t>𝜸</m:t>
                    </m:r>
                  </m:oMath>
                </a14:m>
                <a:endParaRPr lang="en-IL" sz="2000" b="1" u="sng" dirty="0"/>
              </a:p>
            </p:txBody>
          </p:sp>
        </mc:Choice>
        <mc:Fallback xmlns="">
          <p:sp>
            <p:nvSpPr>
              <p:cNvPr id="20" name="תיבת טקסט 19">
                <a:extLst>
                  <a:ext uri="{FF2B5EF4-FFF2-40B4-BE49-F238E27FC236}">
                    <a16:creationId xmlns:a16="http://schemas.microsoft.com/office/drawing/2014/main" id="{F1B25966-2D31-9E73-5CEE-803C39C74CDE}"/>
                  </a:ext>
                </a:extLst>
              </p:cNvPr>
              <p:cNvSpPr txBox="1">
                <a:spLocks noRot="1" noChangeAspect="1" noMove="1" noResize="1" noEditPoints="1" noAdjustHandles="1" noChangeArrowheads="1" noChangeShapeType="1" noTextEdit="1"/>
              </p:cNvSpPr>
              <p:nvPr/>
            </p:nvSpPr>
            <p:spPr>
              <a:xfrm>
                <a:off x="2458720" y="-132080"/>
                <a:ext cx="6979920" cy="1384995"/>
              </a:xfrm>
              <a:prstGeom prst="rect">
                <a:avLst/>
              </a:prstGeom>
              <a:blipFill>
                <a:blip r:embed="rId2"/>
                <a:stretch>
                  <a:fillRect t="-9649" b="-15351"/>
                </a:stretch>
              </a:blipFill>
            </p:spPr>
            <p:txBody>
              <a:bodyPr/>
              <a:lstStyle/>
              <a:p>
                <a:r>
                  <a:rPr lang="en-IL">
                    <a:noFill/>
                  </a:rPr>
                  <a:t> </a:t>
                </a:r>
              </a:p>
            </p:txBody>
          </p:sp>
        </mc:Fallback>
      </mc:AlternateContent>
      <p:pic>
        <p:nvPicPr>
          <p:cNvPr id="2" name="תמונה 1">
            <a:extLst>
              <a:ext uri="{FF2B5EF4-FFF2-40B4-BE49-F238E27FC236}">
                <a16:creationId xmlns:a16="http://schemas.microsoft.com/office/drawing/2014/main" id="{A01EC428-36F1-3372-C98F-A0CCAF56C3FC}"/>
              </a:ext>
            </a:extLst>
          </p:cNvPr>
          <p:cNvPicPr>
            <a:picLocks noChangeAspect="1"/>
          </p:cNvPicPr>
          <p:nvPr/>
        </p:nvPicPr>
        <p:blipFill>
          <a:blip r:embed="rId3"/>
          <a:stretch>
            <a:fillRect/>
          </a:stretch>
        </p:blipFill>
        <p:spPr>
          <a:xfrm>
            <a:off x="0" y="2001519"/>
            <a:ext cx="6048752" cy="3073707"/>
          </a:xfrm>
          <a:prstGeom prst="rect">
            <a:avLst/>
          </a:prstGeom>
        </p:spPr>
      </p:pic>
      <p:pic>
        <p:nvPicPr>
          <p:cNvPr id="3" name="תמונה 2">
            <a:extLst>
              <a:ext uri="{FF2B5EF4-FFF2-40B4-BE49-F238E27FC236}">
                <a16:creationId xmlns:a16="http://schemas.microsoft.com/office/drawing/2014/main" id="{8410EFEC-6B64-6FC8-7727-7DB5B27BDCE2}"/>
              </a:ext>
            </a:extLst>
          </p:cNvPr>
          <p:cNvPicPr>
            <a:picLocks noChangeAspect="1"/>
          </p:cNvPicPr>
          <p:nvPr/>
        </p:nvPicPr>
        <p:blipFill>
          <a:blip r:embed="rId4"/>
          <a:stretch>
            <a:fillRect/>
          </a:stretch>
        </p:blipFill>
        <p:spPr>
          <a:xfrm>
            <a:off x="5969007" y="2001520"/>
            <a:ext cx="6222993" cy="3228649"/>
          </a:xfrm>
          <a:prstGeom prst="rect">
            <a:avLst/>
          </a:prstGeom>
        </p:spPr>
      </p:pic>
    </p:spTree>
    <p:extLst>
      <p:ext uri="{BB962C8B-B14F-4D97-AF65-F5344CB8AC3E}">
        <p14:creationId xmlns:p14="http://schemas.microsoft.com/office/powerpoint/2010/main" val="3721559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F1B25966-2D31-9E73-5CEE-803C39C74CDE}"/>
                  </a:ext>
                </a:extLst>
              </p:cNvPr>
              <p:cNvSpPr txBox="1"/>
              <p:nvPr/>
            </p:nvSpPr>
            <p:spPr>
              <a:xfrm>
                <a:off x="2458720" y="0"/>
                <a:ext cx="6979920" cy="1384995"/>
              </a:xfrm>
              <a:prstGeom prst="rect">
                <a:avLst/>
              </a:prstGeom>
              <a:noFill/>
            </p:spPr>
            <p:txBody>
              <a:bodyPr wrap="square" rtlCol="0">
                <a:spAutoFit/>
              </a:bodyPr>
              <a:lstStyle/>
              <a:p>
                <a:pPr algn="ctr" rtl="0"/>
                <a:r>
                  <a:rPr lang="en-GB" sz="4800" b="1" u="sng" dirty="0"/>
                  <a:t>Results</a:t>
                </a:r>
              </a:p>
              <a:p>
                <a:pPr algn="ctr" rtl="0"/>
                <a:r>
                  <a:rPr lang="en-GB" sz="3600" b="1" u="sng" dirty="0"/>
                  <a:t>ARIS-</a:t>
                </a:r>
                <a14:m>
                  <m:oMath xmlns:m="http://schemas.openxmlformats.org/officeDocument/2006/math">
                    <m:r>
                      <a:rPr lang="en-GB" sz="3600" b="1" i="1" u="sng" smtClean="0">
                        <a:latin typeface="Cambria Math" panose="02040503050406030204" pitchFamily="18" charset="0"/>
                      </a:rPr>
                      <m:t>𝒏</m:t>
                    </m:r>
                  </m:oMath>
                </a14:m>
                <a:endParaRPr lang="en-IL" sz="2000" b="1" u="sng" dirty="0"/>
              </a:p>
            </p:txBody>
          </p:sp>
        </mc:Choice>
        <mc:Fallback xmlns="">
          <p:sp>
            <p:nvSpPr>
              <p:cNvPr id="20" name="תיבת טקסט 19">
                <a:extLst>
                  <a:ext uri="{FF2B5EF4-FFF2-40B4-BE49-F238E27FC236}">
                    <a16:creationId xmlns:a16="http://schemas.microsoft.com/office/drawing/2014/main" id="{F1B25966-2D31-9E73-5CEE-803C39C74CDE}"/>
                  </a:ext>
                </a:extLst>
              </p:cNvPr>
              <p:cNvSpPr txBox="1">
                <a:spLocks noRot="1" noChangeAspect="1" noMove="1" noResize="1" noEditPoints="1" noAdjustHandles="1" noChangeArrowheads="1" noChangeShapeType="1" noTextEdit="1"/>
              </p:cNvSpPr>
              <p:nvPr/>
            </p:nvSpPr>
            <p:spPr>
              <a:xfrm>
                <a:off x="2458720" y="0"/>
                <a:ext cx="6979920" cy="1384995"/>
              </a:xfrm>
              <a:prstGeom prst="rect">
                <a:avLst/>
              </a:prstGeom>
              <a:blipFill>
                <a:blip r:embed="rId2"/>
                <a:stretch>
                  <a:fillRect t="-9692" b="-1585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FBE67C00-DE9F-C965-0097-1EAC179EBF57}"/>
                  </a:ext>
                </a:extLst>
              </p:cNvPr>
              <p:cNvSpPr txBox="1"/>
              <p:nvPr/>
            </p:nvSpPr>
            <p:spPr>
              <a:xfrm>
                <a:off x="553720" y="1252915"/>
                <a:ext cx="11084560" cy="1200329"/>
              </a:xfrm>
              <a:prstGeom prst="rect">
                <a:avLst/>
              </a:prstGeom>
              <a:noFill/>
            </p:spPr>
            <p:txBody>
              <a:bodyPr wrap="square" rtlCol="0">
                <a:spAutoFit/>
              </a:bodyPr>
              <a:lstStyle/>
              <a:p>
                <a:pPr algn="l" rtl="0"/>
                <a:r>
                  <a:rPr lang="en-GB" dirty="0"/>
                  <a:t>Before showing the results for the neutron scintillation, we need to discuss the corrections that go into it.</a:t>
                </a:r>
              </a:p>
              <a:p>
                <a:pPr algn="l" rtl="0"/>
                <a:r>
                  <a:rPr lang="en-GB" dirty="0"/>
                  <a:t>Experiments have shown that the amount of scintillation produced by nuclear recoils is smaller than that of electronic recoils, which causes neutron induced scintillation to be significantly reduced relative to a </a:t>
                </a:r>
                <a14:m>
                  <m:oMath xmlns:m="http://schemas.openxmlformats.org/officeDocument/2006/math">
                    <m:r>
                      <a:rPr lang="en-GB" b="0" i="1" smtClean="0">
                        <a:latin typeface="Cambria Math" panose="02040503050406030204" pitchFamily="18" charset="0"/>
                      </a:rPr>
                      <m:t>𝛾</m:t>
                    </m:r>
                    <m:r>
                      <a:rPr lang="en-GB" b="0" i="1" smtClean="0">
                        <a:latin typeface="Cambria Math" panose="02040503050406030204" pitchFamily="18" charset="0"/>
                      </a:rPr>
                      <m:t>−</m:t>
                    </m:r>
                    <m:r>
                      <a:rPr lang="en-GB" b="0" i="1" smtClean="0">
                        <a:latin typeface="Cambria Math" panose="02040503050406030204" pitchFamily="18" charset="0"/>
                      </a:rPr>
                      <m:t>𝑟𝑎𝑦</m:t>
                    </m:r>
                  </m:oMath>
                </a14:m>
                <a:r>
                  <a:rPr lang="en-GB" dirty="0"/>
                  <a:t> of the same energy:</a:t>
                </a:r>
              </a:p>
            </p:txBody>
          </p:sp>
        </mc:Choice>
        <mc:Fallback xmlns="">
          <p:sp>
            <p:nvSpPr>
              <p:cNvPr id="4" name="תיבת טקסט 3">
                <a:extLst>
                  <a:ext uri="{FF2B5EF4-FFF2-40B4-BE49-F238E27FC236}">
                    <a16:creationId xmlns:a16="http://schemas.microsoft.com/office/drawing/2014/main" id="{FBE67C00-DE9F-C965-0097-1EAC179EBF57}"/>
                  </a:ext>
                </a:extLst>
              </p:cNvPr>
              <p:cNvSpPr txBox="1">
                <a:spLocks noRot="1" noChangeAspect="1" noMove="1" noResize="1" noEditPoints="1" noAdjustHandles="1" noChangeArrowheads="1" noChangeShapeType="1" noTextEdit="1"/>
              </p:cNvSpPr>
              <p:nvPr/>
            </p:nvSpPr>
            <p:spPr>
              <a:xfrm>
                <a:off x="553720" y="1252915"/>
                <a:ext cx="11084560" cy="1200329"/>
              </a:xfrm>
              <a:prstGeom prst="rect">
                <a:avLst/>
              </a:prstGeom>
              <a:blipFill>
                <a:blip r:embed="rId3"/>
                <a:stretch>
                  <a:fillRect l="-495" t="-3061" b="-7653"/>
                </a:stretch>
              </a:blipFill>
            </p:spPr>
            <p:txBody>
              <a:bodyPr/>
              <a:lstStyle/>
              <a:p>
                <a:r>
                  <a:rPr lang="en-IL">
                    <a:noFill/>
                  </a:rPr>
                  <a:t> </a:t>
                </a:r>
              </a:p>
            </p:txBody>
          </p:sp>
        </mc:Fallback>
      </mc:AlternateContent>
      <p:pic>
        <p:nvPicPr>
          <p:cNvPr id="5" name="תמונה 4">
            <a:extLst>
              <a:ext uri="{FF2B5EF4-FFF2-40B4-BE49-F238E27FC236}">
                <a16:creationId xmlns:a16="http://schemas.microsoft.com/office/drawing/2014/main" id="{39FF76C9-E8F6-C391-0DC7-10EC9BE3147E}"/>
              </a:ext>
            </a:extLst>
          </p:cNvPr>
          <p:cNvPicPr>
            <a:picLocks noChangeAspect="1"/>
          </p:cNvPicPr>
          <p:nvPr/>
        </p:nvPicPr>
        <p:blipFill>
          <a:blip r:embed="rId4"/>
          <a:stretch>
            <a:fillRect/>
          </a:stretch>
        </p:blipFill>
        <p:spPr>
          <a:xfrm>
            <a:off x="2003747" y="2316448"/>
            <a:ext cx="5067613" cy="3369592"/>
          </a:xfrm>
          <a:prstGeom prst="rect">
            <a:avLst/>
          </a:prstGeom>
        </p:spPr>
      </p:pic>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F3F2F438-A436-3274-31C0-57B260184F5C}"/>
                  </a:ext>
                </a:extLst>
              </p:cNvPr>
              <p:cNvSpPr txBox="1"/>
              <p:nvPr/>
            </p:nvSpPr>
            <p:spPr>
              <a:xfrm>
                <a:off x="111760" y="5549244"/>
                <a:ext cx="11673840" cy="1308756"/>
              </a:xfrm>
              <a:prstGeom prst="rect">
                <a:avLst/>
              </a:prstGeom>
              <a:noFill/>
            </p:spPr>
            <p:txBody>
              <a:bodyPr wrap="square">
                <a:spAutoFit/>
              </a:bodyPr>
              <a:lstStyle/>
              <a:p>
                <a:pPr algn="l" rtl="0"/>
                <a:r>
                  <a:rPr lang="en-GB" dirty="0"/>
                  <a:t>The code implemented in Geant4 cannot account for this discrepancy, as it uses a simple Birks model of the form </a:t>
                </a:r>
              </a:p>
              <a:p>
                <a:pPr algn="l" rtl="0"/>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𝑑𝐿</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𝑆</m:t>
                          </m:r>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𝑑𝐸</m:t>
                              </m:r>
                            </m:num>
                            <m:den>
                              <m:r>
                                <a:rPr lang="en-GB" i="1">
                                  <a:latin typeface="Cambria Math" panose="02040503050406030204" pitchFamily="18" charset="0"/>
                                </a:rPr>
                                <m:t>𝑑𝑥</m:t>
                              </m:r>
                            </m:den>
                          </m:f>
                        </m:num>
                        <m:den>
                          <m:r>
                            <a:rPr lang="en-GB" b="0" i="1" smtClean="0">
                              <a:latin typeface="Cambria Math" panose="02040503050406030204" pitchFamily="18" charset="0"/>
                            </a:rPr>
                            <m:t>1</m:t>
                          </m:r>
                          <m:r>
                            <a:rPr lang="en-GB" b="0" i="1" smtClean="0">
                              <a:latin typeface="Cambria Math" panose="02040503050406030204" pitchFamily="18" charset="0"/>
                            </a:rPr>
                            <m:t>+</m:t>
                          </m:r>
                          <m:r>
                            <a:rPr lang="en-GB" b="0" i="1" smtClean="0">
                              <a:latin typeface="Cambria Math" panose="02040503050406030204" pitchFamily="18" charset="0"/>
                            </a:rPr>
                            <m:t>𝑘𝐵</m:t>
                          </m:r>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𝑑𝐸</m:t>
                              </m:r>
                            </m:num>
                            <m:den>
                              <m:r>
                                <a:rPr lang="en-GB" i="1">
                                  <a:latin typeface="Cambria Math" panose="02040503050406030204" pitchFamily="18" charset="0"/>
                                </a:rPr>
                                <m:t>𝑑𝑥</m:t>
                              </m:r>
                            </m:den>
                          </m:f>
                        </m:den>
                      </m:f>
                    </m:oMath>
                  </m:oMathPara>
                </a14:m>
                <a:endParaRPr lang="en-IL" dirty="0"/>
              </a:p>
            </p:txBody>
          </p:sp>
        </mc:Choice>
        <mc:Fallback xmlns="">
          <p:sp>
            <p:nvSpPr>
              <p:cNvPr id="7" name="תיבת טקסט 6">
                <a:extLst>
                  <a:ext uri="{FF2B5EF4-FFF2-40B4-BE49-F238E27FC236}">
                    <a16:creationId xmlns:a16="http://schemas.microsoft.com/office/drawing/2014/main" id="{F3F2F438-A436-3274-31C0-57B260184F5C}"/>
                  </a:ext>
                </a:extLst>
              </p:cNvPr>
              <p:cNvSpPr txBox="1">
                <a:spLocks noRot="1" noChangeAspect="1" noMove="1" noResize="1" noEditPoints="1" noAdjustHandles="1" noChangeArrowheads="1" noChangeShapeType="1" noTextEdit="1"/>
              </p:cNvSpPr>
              <p:nvPr/>
            </p:nvSpPr>
            <p:spPr>
              <a:xfrm>
                <a:off x="111760" y="5549244"/>
                <a:ext cx="11673840" cy="1308756"/>
              </a:xfrm>
              <a:prstGeom prst="rect">
                <a:avLst/>
              </a:prstGeom>
              <a:blipFill>
                <a:blip r:embed="rId5"/>
                <a:stretch>
                  <a:fillRect l="-418" t="-2326"/>
                </a:stretch>
              </a:blipFill>
            </p:spPr>
            <p:txBody>
              <a:bodyPr/>
              <a:lstStyle/>
              <a:p>
                <a:r>
                  <a:rPr lang="en-IL">
                    <a:noFill/>
                  </a:rPr>
                  <a:t> </a:t>
                </a:r>
              </a:p>
            </p:txBody>
          </p:sp>
        </mc:Fallback>
      </mc:AlternateContent>
    </p:spTree>
    <p:extLst>
      <p:ext uri="{BB962C8B-B14F-4D97-AF65-F5344CB8AC3E}">
        <p14:creationId xmlns:p14="http://schemas.microsoft.com/office/powerpoint/2010/main" val="883919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19A7E875-66A4-7005-B639-A6A624D3B941}"/>
                  </a:ext>
                </a:extLst>
              </p:cNvPr>
              <p:cNvSpPr txBox="1"/>
              <p:nvPr/>
            </p:nvSpPr>
            <p:spPr>
              <a:xfrm>
                <a:off x="2458720" y="0"/>
                <a:ext cx="6979920" cy="1384995"/>
              </a:xfrm>
              <a:prstGeom prst="rect">
                <a:avLst/>
              </a:prstGeom>
              <a:noFill/>
            </p:spPr>
            <p:txBody>
              <a:bodyPr wrap="square" rtlCol="0">
                <a:spAutoFit/>
              </a:bodyPr>
              <a:lstStyle/>
              <a:p>
                <a:pPr algn="ctr" rtl="0"/>
                <a:r>
                  <a:rPr lang="en-GB" sz="4800" b="1" u="sng" dirty="0"/>
                  <a:t>Results</a:t>
                </a:r>
              </a:p>
              <a:p>
                <a:pPr algn="ctr" rtl="0"/>
                <a:r>
                  <a:rPr lang="en-GB" sz="3600" b="1" u="sng" dirty="0"/>
                  <a:t>ARIS-</a:t>
                </a:r>
                <a14:m>
                  <m:oMath xmlns:m="http://schemas.openxmlformats.org/officeDocument/2006/math">
                    <m:r>
                      <a:rPr lang="en-GB" sz="3600" b="1" i="1" u="sng" smtClean="0">
                        <a:latin typeface="Cambria Math" panose="02040503050406030204" pitchFamily="18" charset="0"/>
                      </a:rPr>
                      <m:t>𝒏</m:t>
                    </m:r>
                  </m:oMath>
                </a14:m>
                <a:endParaRPr lang="en-IL" sz="2000" b="1" u="sng" dirty="0"/>
              </a:p>
            </p:txBody>
          </p:sp>
        </mc:Choice>
        <mc:Fallback xmlns="">
          <p:sp>
            <p:nvSpPr>
              <p:cNvPr id="2" name="תיבת טקסט 1">
                <a:extLst>
                  <a:ext uri="{FF2B5EF4-FFF2-40B4-BE49-F238E27FC236}">
                    <a16:creationId xmlns:a16="http://schemas.microsoft.com/office/drawing/2014/main" id="{19A7E875-66A4-7005-B639-A6A624D3B941}"/>
                  </a:ext>
                </a:extLst>
              </p:cNvPr>
              <p:cNvSpPr txBox="1">
                <a:spLocks noRot="1" noChangeAspect="1" noMove="1" noResize="1" noEditPoints="1" noAdjustHandles="1" noChangeArrowheads="1" noChangeShapeType="1" noTextEdit="1"/>
              </p:cNvSpPr>
              <p:nvPr/>
            </p:nvSpPr>
            <p:spPr>
              <a:xfrm>
                <a:off x="2458720" y="0"/>
                <a:ext cx="6979920" cy="1384995"/>
              </a:xfrm>
              <a:prstGeom prst="rect">
                <a:avLst/>
              </a:prstGeom>
              <a:blipFill>
                <a:blip r:embed="rId2"/>
                <a:stretch>
                  <a:fillRect t="-9692" b="-1585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F7CB9391-047B-DA2B-B5B2-4EE148A369EE}"/>
                  </a:ext>
                </a:extLst>
              </p:cNvPr>
              <p:cNvSpPr txBox="1"/>
              <p:nvPr/>
            </p:nvSpPr>
            <p:spPr>
              <a:xfrm>
                <a:off x="152400" y="1437412"/>
                <a:ext cx="11927840" cy="5363584"/>
              </a:xfrm>
              <a:prstGeom prst="rect">
                <a:avLst/>
              </a:prstGeom>
              <a:noFill/>
            </p:spPr>
            <p:txBody>
              <a:bodyPr wrap="square">
                <a:spAutoFit/>
              </a:bodyPr>
              <a:lstStyle/>
              <a:p>
                <a:pPr algn="l" rtl="0"/>
                <a:r>
                  <a:rPr lang="en-GB" sz="2400" dirty="0"/>
                  <a:t>Ideally we would use the Hong model -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𝑁</m:t>
                        </m:r>
                      </m:e>
                      <m:sub>
                        <m:r>
                          <a:rPr lang="en-GB" sz="2400" b="0" i="1" smtClean="0">
                            <a:latin typeface="Cambria Math" panose="02040503050406030204" pitchFamily="18" charset="0"/>
                          </a:rPr>
                          <m:t>𝑝</m:t>
                        </m:r>
                        <m:r>
                          <a:rPr lang="en-GB" sz="2400" b="0" i="1" smtClean="0">
                            <a:latin typeface="Cambria Math" panose="02040503050406030204" pitchFamily="18" charset="0"/>
                          </a:rPr>
                          <m:t>h</m:t>
                        </m:r>
                      </m:sub>
                    </m:sSub>
                    <m:r>
                      <a:rPr lang="en-GB" sz="2400" b="0" i="1" smtClean="0">
                        <a:latin typeface="Cambria Math" panose="02040503050406030204" pitchFamily="18" charset="0"/>
                      </a:rPr>
                      <m:t>=</m:t>
                    </m:r>
                    <m:nary>
                      <m:naryPr>
                        <m:ctrlPr>
                          <a:rPr lang="en-GB" sz="2400" b="0" i="1" smtClean="0">
                            <a:latin typeface="Cambria Math" panose="02040503050406030204" pitchFamily="18" charset="0"/>
                          </a:rPr>
                        </m:ctrlPr>
                      </m:naryPr>
                      <m:sub>
                        <m:r>
                          <a:rPr lang="en-GB" sz="2400" b="0" i="1" smtClean="0">
                            <a:latin typeface="Cambria Math" panose="02040503050406030204" pitchFamily="18" charset="0"/>
                          </a:rPr>
                          <m:t>0</m:t>
                        </m:r>
                      </m:sub>
                      <m:sup>
                        <m:r>
                          <m:rPr>
                            <m:sty m:val="p"/>
                          </m:rPr>
                          <a:rPr lang="en-GB" sz="2400" b="0" i="0" smtClean="0">
                            <a:latin typeface="Cambria Math" panose="02040503050406030204" pitchFamily="18" charset="0"/>
                          </a:rPr>
                          <m:t>stop</m:t>
                        </m:r>
                      </m:sup>
                      <m:e>
                        <m:f>
                          <m:fPr>
                            <m:ctrlPr>
                              <a:rPr lang="en-GB" sz="2400" b="0" i="1" smtClean="0">
                                <a:latin typeface="Cambria Math" panose="02040503050406030204" pitchFamily="18" charset="0"/>
                              </a:rPr>
                            </m:ctrlPr>
                          </m:fPr>
                          <m:num>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𝑆</m:t>
                                </m:r>
                              </m:e>
                              <m:sub>
                                <m:r>
                                  <a:rPr lang="en-GB" sz="2400" b="0" i="1" smtClean="0">
                                    <a:latin typeface="Cambria Math" panose="02040503050406030204" pitchFamily="18" charset="0"/>
                                  </a:rPr>
                                  <m:t>𝑒</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d>
                                  <m:dPr>
                                    <m:ctrlPr>
                                      <a:rPr lang="en-GB" sz="2400" b="0" i="1" smtClean="0">
                                        <a:latin typeface="Cambria Math" panose="02040503050406030204" pitchFamily="18" charset="0"/>
                                      </a:rPr>
                                    </m:ctrlPr>
                                  </m:dPr>
                                  <m:e>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𝑑𝐸</m:t>
                                        </m:r>
                                      </m:num>
                                      <m:den>
                                        <m:r>
                                          <a:rPr lang="en-GB" sz="2400" b="0" i="1" smtClean="0">
                                            <a:latin typeface="Cambria Math" panose="02040503050406030204" pitchFamily="18" charset="0"/>
                                          </a:rPr>
                                          <m:t>𝑑𝑥</m:t>
                                        </m:r>
                                      </m:den>
                                    </m:f>
                                  </m:e>
                                </m:d>
                              </m:e>
                              <m:sub>
                                <m:r>
                                  <a:rPr lang="en-GB" sz="2400" b="0" i="1" smtClean="0">
                                    <a:latin typeface="Cambria Math" panose="02040503050406030204" pitchFamily="18" charset="0"/>
                                  </a:rPr>
                                  <m:t>𝑒</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𝑆</m:t>
                                </m:r>
                              </m:e>
                              <m:sub>
                                <m:r>
                                  <a:rPr lang="en-GB" sz="2400" b="0" i="1" smtClean="0">
                                    <a:latin typeface="Cambria Math" panose="02040503050406030204" pitchFamily="18" charset="0"/>
                                  </a:rPr>
                                  <m:t>𝑛</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d>
                                  <m:dPr>
                                    <m:ctrlPr>
                                      <a:rPr lang="en-GB" sz="2400" b="0" i="1" smtClean="0">
                                        <a:latin typeface="Cambria Math" panose="02040503050406030204" pitchFamily="18" charset="0"/>
                                      </a:rPr>
                                    </m:ctrlPr>
                                  </m:dPr>
                                  <m:e>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𝑑𝐸</m:t>
                                        </m:r>
                                      </m:num>
                                      <m:den>
                                        <m:r>
                                          <a:rPr lang="en-GB" sz="2400" b="0" i="1" smtClean="0">
                                            <a:latin typeface="Cambria Math" panose="02040503050406030204" pitchFamily="18" charset="0"/>
                                          </a:rPr>
                                          <m:t>𝑑𝑥</m:t>
                                        </m:r>
                                      </m:den>
                                    </m:f>
                                  </m:e>
                                </m:d>
                              </m:e>
                              <m:sub>
                                <m:r>
                                  <a:rPr lang="en-GB" sz="2400" b="0" i="1" smtClean="0">
                                    <a:latin typeface="Cambria Math" panose="02040503050406030204" pitchFamily="18" charset="0"/>
                                  </a:rPr>
                                  <m:t>𝑛</m:t>
                                </m:r>
                              </m:sub>
                            </m:sSub>
                          </m:num>
                          <m:den>
                            <m:r>
                              <a:rPr lang="en-GB" sz="2400" b="0" i="1" smtClean="0">
                                <a:latin typeface="Cambria Math" panose="02040503050406030204" pitchFamily="18" charset="0"/>
                              </a:rPr>
                              <m:t>1</m:t>
                            </m:r>
                            <m:r>
                              <a:rPr lang="en-GB" sz="2400" b="0" i="1" smtClean="0">
                                <a:latin typeface="Cambria Math" panose="02040503050406030204" pitchFamily="18" charset="0"/>
                              </a:rPr>
                              <m:t>+</m:t>
                            </m:r>
                            <m:r>
                              <a:rPr lang="en-GB" sz="2400" b="0" i="1" smtClean="0">
                                <a:latin typeface="Cambria Math" panose="02040503050406030204" pitchFamily="18" charset="0"/>
                              </a:rPr>
                              <m:t>𝑘</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𝐵</m:t>
                                </m:r>
                              </m:e>
                              <m:sub>
                                <m:r>
                                  <a:rPr lang="en-GB" sz="2400" b="0" i="1" smtClean="0">
                                    <a:latin typeface="Cambria Math" panose="02040503050406030204" pitchFamily="18" charset="0"/>
                                  </a:rPr>
                                  <m:t>𝑒</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d>
                                  <m:dPr>
                                    <m:ctrlPr>
                                      <a:rPr lang="en-GB" sz="2400" b="0" i="1" smtClean="0">
                                        <a:latin typeface="Cambria Math" panose="02040503050406030204" pitchFamily="18" charset="0"/>
                                      </a:rPr>
                                    </m:ctrlPr>
                                  </m:dPr>
                                  <m:e>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𝑑𝐸</m:t>
                                        </m:r>
                                      </m:num>
                                      <m:den>
                                        <m:r>
                                          <a:rPr lang="en-GB" sz="2400" b="0" i="1" smtClean="0">
                                            <a:latin typeface="Cambria Math" panose="02040503050406030204" pitchFamily="18" charset="0"/>
                                          </a:rPr>
                                          <m:t>𝑑𝑥</m:t>
                                        </m:r>
                                      </m:den>
                                    </m:f>
                                  </m:e>
                                </m:d>
                              </m:e>
                              <m:sub>
                                <m:r>
                                  <a:rPr lang="en-GB" sz="2400" b="0" i="1" smtClean="0">
                                    <a:latin typeface="Cambria Math" panose="02040503050406030204" pitchFamily="18" charset="0"/>
                                  </a:rPr>
                                  <m:t>𝑒</m:t>
                                </m:r>
                              </m:sub>
                            </m:sSub>
                            <m:r>
                              <a:rPr lang="en-GB" sz="2400" b="0" i="1" smtClean="0">
                                <a:latin typeface="Cambria Math" panose="02040503050406030204" pitchFamily="18" charset="0"/>
                              </a:rPr>
                              <m:t>+</m:t>
                            </m:r>
                            <m:r>
                              <a:rPr lang="en-GB" sz="2400" b="0" i="1" smtClean="0">
                                <a:latin typeface="Cambria Math" panose="02040503050406030204" pitchFamily="18" charset="0"/>
                              </a:rPr>
                              <m:t>𝑘</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𝐵</m:t>
                                </m:r>
                              </m:e>
                              <m:sub>
                                <m:r>
                                  <a:rPr lang="en-GB" sz="2400" b="0" i="1" smtClean="0">
                                    <a:latin typeface="Cambria Math" panose="02040503050406030204" pitchFamily="18" charset="0"/>
                                  </a:rPr>
                                  <m:t>𝑛</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d>
                                  <m:dPr>
                                    <m:ctrlPr>
                                      <a:rPr lang="en-GB" sz="2400" b="0" i="1" smtClean="0">
                                        <a:latin typeface="Cambria Math" panose="02040503050406030204" pitchFamily="18" charset="0"/>
                                      </a:rPr>
                                    </m:ctrlPr>
                                  </m:dPr>
                                  <m:e>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𝑑𝐸</m:t>
                                        </m:r>
                                      </m:num>
                                      <m:den>
                                        <m:r>
                                          <a:rPr lang="en-GB" sz="2400" b="0" i="1" smtClean="0">
                                            <a:latin typeface="Cambria Math" panose="02040503050406030204" pitchFamily="18" charset="0"/>
                                          </a:rPr>
                                          <m:t>𝑑𝑥</m:t>
                                        </m:r>
                                      </m:den>
                                    </m:f>
                                  </m:e>
                                </m:d>
                              </m:e>
                              <m:sub>
                                <m:r>
                                  <a:rPr lang="en-GB" sz="2400" b="0" i="1" smtClean="0">
                                    <a:latin typeface="Cambria Math" panose="02040503050406030204" pitchFamily="18" charset="0"/>
                                  </a:rPr>
                                  <m:t>𝑛</m:t>
                                </m:r>
                              </m:sub>
                            </m:sSub>
                          </m:den>
                        </m:f>
                        <m:r>
                          <a:rPr lang="en-GB" sz="2400" b="0" i="1" smtClean="0">
                            <a:latin typeface="Cambria Math" panose="02040503050406030204" pitchFamily="18" charset="0"/>
                          </a:rPr>
                          <m:t>𝑑𝑥</m:t>
                        </m:r>
                      </m:e>
                    </m:nary>
                  </m:oMath>
                </a14:m>
                <a:r>
                  <a:rPr lang="en-GB" sz="2400" dirty="0"/>
                  <a:t> </a:t>
                </a:r>
              </a:p>
              <a:p>
                <a:pPr algn="l" rtl="0"/>
                <a:r>
                  <a:rPr lang="en-GB" sz="2400" b="0" dirty="0"/>
                  <a:t>Where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𝑆</m:t>
                        </m:r>
                      </m:e>
                      <m:sub>
                        <m:r>
                          <a:rPr lang="en-GB" sz="2400" b="0" i="1" smtClean="0">
                            <a:latin typeface="Cambria Math" panose="02040503050406030204" pitchFamily="18" charset="0"/>
                          </a:rPr>
                          <m:t>𝑒</m:t>
                        </m:r>
                      </m:sub>
                    </m:sSub>
                  </m:oMath>
                </a14:m>
                <a:r>
                  <a:rPr lang="en-GB" sz="2400" dirty="0"/>
                  <a:t> is the absolute scintillation efficiency for electronic de-excitations and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𝑆</m:t>
                        </m:r>
                      </m:e>
                      <m:sub>
                        <m:r>
                          <a:rPr lang="en-GB" sz="2400" b="0" i="1" smtClean="0">
                            <a:latin typeface="Cambria Math" panose="02040503050406030204" pitchFamily="18" charset="0"/>
                          </a:rPr>
                          <m:t>𝑛</m:t>
                        </m:r>
                      </m:sub>
                    </m:sSub>
                  </m:oMath>
                </a14:m>
                <a:r>
                  <a:rPr lang="en-GB" sz="2400" dirty="0"/>
                  <a:t> is the nuclear stopping power.</a:t>
                </a:r>
              </a:p>
              <a:p>
                <a:pPr algn="l" rtl="0"/>
                <a:endParaRPr lang="en-GB" sz="2400" dirty="0"/>
              </a:p>
              <a:p>
                <a:pPr algn="l" rtl="0"/>
                <a:r>
                  <a:rPr lang="en-GB" sz="2400" dirty="0"/>
                  <a:t>We cannot implement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𝑁</m:t>
                        </m:r>
                      </m:e>
                      <m:sub>
                        <m:r>
                          <a:rPr lang="en-GB" sz="2400" b="0" i="1" smtClean="0">
                            <a:latin typeface="Cambria Math" panose="02040503050406030204" pitchFamily="18" charset="0"/>
                          </a:rPr>
                          <m:t>𝑝</m:t>
                        </m:r>
                        <m:r>
                          <a:rPr lang="en-GB" sz="2400" b="0" i="1" smtClean="0">
                            <a:latin typeface="Cambria Math" panose="02040503050406030204" pitchFamily="18" charset="0"/>
                          </a:rPr>
                          <m:t>h</m:t>
                        </m:r>
                      </m:sub>
                    </m:sSub>
                  </m:oMath>
                </a14:m>
                <a:r>
                  <a:rPr lang="en-GB" sz="2400" dirty="0"/>
                  <a:t> using the Hong model, since we can’t know these 4 parameters separately, since there isn’t enough data on LAr. This model was developed for organic scintillators where there is much more data. We also don’t want to change library code ourselves, so we have to use a simpler model, with one </a:t>
                </a:r>
                <a14:m>
                  <m:oMath xmlns:m="http://schemas.openxmlformats.org/officeDocument/2006/math">
                    <m:r>
                      <a:rPr lang="en-GB" sz="2400" b="0" i="1" smtClean="0">
                        <a:latin typeface="Cambria Math" panose="02040503050406030204" pitchFamily="18" charset="0"/>
                      </a:rPr>
                      <m:t>𝑘𝐵</m:t>
                    </m:r>
                  </m:oMath>
                </a14:m>
                <a:r>
                  <a:rPr lang="en-GB" sz="2400" dirty="0"/>
                  <a:t> and implement a correction using the relative efficiency of nuclear recoils -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𝑒𝑓𝑓</m:t>
                        </m:r>
                      </m:sub>
                    </m:sSub>
                  </m:oMath>
                </a14:m>
                <a:r>
                  <a:rPr lang="en-GB" sz="2400" dirty="0"/>
                  <a:t>:</a:t>
                </a:r>
              </a:p>
              <a:p>
                <a:pPr algn="l" rtl="0"/>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𝑁</m:t>
                        </m:r>
                      </m:e>
                      <m:sub>
                        <m:r>
                          <a:rPr lang="en-GB" sz="2400" b="0" i="1" smtClean="0">
                            <a:latin typeface="Cambria Math" panose="02040503050406030204" pitchFamily="18" charset="0"/>
                          </a:rPr>
                          <m:t>𝑝</m:t>
                        </m:r>
                        <m:r>
                          <a:rPr lang="en-GB" sz="2400" b="0" i="1" smtClean="0">
                            <a:latin typeface="Cambria Math" panose="02040503050406030204" pitchFamily="18" charset="0"/>
                          </a:rPr>
                          <m:t>h</m:t>
                        </m:r>
                      </m:sub>
                    </m:sSub>
                    <m:r>
                      <a:rPr lang="en-GB" sz="2400" b="0" i="1" smtClean="0">
                        <a:latin typeface="Cambria Math" panose="02040503050406030204" pitchFamily="18" charset="0"/>
                      </a:rPr>
                      <m:t>=</m:t>
                    </m:r>
                    <m:nary>
                      <m:naryPr>
                        <m:ctrlPr>
                          <a:rPr lang="en-GB" sz="2400" b="0" i="1" smtClean="0">
                            <a:latin typeface="Cambria Math" panose="02040503050406030204" pitchFamily="18" charset="0"/>
                          </a:rPr>
                        </m:ctrlPr>
                      </m:naryPr>
                      <m:sub>
                        <m:r>
                          <a:rPr lang="en-GB" sz="2400" b="0" i="1" smtClean="0">
                            <a:latin typeface="Cambria Math" panose="02040503050406030204" pitchFamily="18" charset="0"/>
                          </a:rPr>
                          <m:t>0</m:t>
                        </m:r>
                      </m:sub>
                      <m:sup>
                        <m:r>
                          <m:rPr>
                            <m:sty m:val="p"/>
                          </m:rPr>
                          <a:rPr lang="en-GB" sz="2400" b="0" i="0" smtClean="0">
                            <a:latin typeface="Cambria Math" panose="02040503050406030204" pitchFamily="18" charset="0"/>
                          </a:rPr>
                          <m:t>stop</m:t>
                        </m:r>
                      </m:sup>
                      <m:e>
                        <m:f>
                          <m:fPr>
                            <m:ctrlPr>
                              <a:rPr lang="en-GB" sz="2400" b="0" i="1" smtClean="0">
                                <a:latin typeface="Cambria Math" panose="02040503050406030204" pitchFamily="18" charset="0"/>
                              </a:rPr>
                            </m:ctrlPr>
                          </m:fPr>
                          <m:num>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𝑆</m:t>
                                </m:r>
                              </m:e>
                              <m:sub>
                                <m:r>
                                  <a:rPr lang="en-GB" sz="2400" b="0" i="1" smtClean="0">
                                    <a:latin typeface="Cambria Math" panose="02040503050406030204" pitchFamily="18" charset="0"/>
                                  </a:rPr>
                                  <m:t>𝑒</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d>
                                  <m:dPr>
                                    <m:ctrlPr>
                                      <a:rPr lang="en-GB" sz="2400" b="0" i="1" smtClean="0">
                                        <a:latin typeface="Cambria Math" panose="02040503050406030204" pitchFamily="18" charset="0"/>
                                      </a:rPr>
                                    </m:ctrlPr>
                                  </m:dPr>
                                  <m:e>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𝑑𝐸</m:t>
                                        </m:r>
                                      </m:num>
                                      <m:den>
                                        <m:r>
                                          <a:rPr lang="en-GB" sz="2400" b="0" i="1" smtClean="0">
                                            <a:latin typeface="Cambria Math" panose="02040503050406030204" pitchFamily="18" charset="0"/>
                                          </a:rPr>
                                          <m:t>𝑑𝑥</m:t>
                                        </m:r>
                                      </m:den>
                                    </m:f>
                                  </m:e>
                                </m:d>
                              </m:e>
                              <m:sub>
                                <m:r>
                                  <a:rPr lang="en-GB" sz="2400" b="0" i="1" smtClean="0">
                                    <a:latin typeface="Cambria Math" panose="02040503050406030204" pitchFamily="18" charset="0"/>
                                  </a:rPr>
                                  <m:t>𝑒</m:t>
                                </m:r>
                              </m:sub>
                            </m:sSub>
                          </m:num>
                          <m:den>
                            <m:r>
                              <a:rPr lang="en-GB" sz="2400" b="0" i="1" smtClean="0">
                                <a:latin typeface="Cambria Math" panose="02040503050406030204" pitchFamily="18" charset="0"/>
                              </a:rPr>
                              <m:t>1</m:t>
                            </m:r>
                            <m:r>
                              <a:rPr lang="en-GB" sz="2400" b="0" i="1" smtClean="0">
                                <a:latin typeface="Cambria Math" panose="02040503050406030204" pitchFamily="18" charset="0"/>
                              </a:rPr>
                              <m:t>+</m:t>
                            </m:r>
                            <m:r>
                              <a:rPr lang="en-GB" sz="2400" b="0" i="1" smtClean="0">
                                <a:latin typeface="Cambria Math" panose="02040503050406030204" pitchFamily="18" charset="0"/>
                              </a:rPr>
                              <m:t>𝑘</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𝐵</m:t>
                                </m:r>
                              </m:e>
                              <m:sub>
                                <m:r>
                                  <a:rPr lang="en-GB" sz="2400" b="0" i="1" smtClean="0">
                                    <a:latin typeface="Cambria Math" panose="02040503050406030204" pitchFamily="18" charset="0"/>
                                  </a:rPr>
                                  <m:t>𝑒</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d>
                                  <m:dPr>
                                    <m:ctrlPr>
                                      <a:rPr lang="en-GB" sz="2400" b="0" i="1" smtClean="0">
                                        <a:latin typeface="Cambria Math" panose="02040503050406030204" pitchFamily="18" charset="0"/>
                                      </a:rPr>
                                    </m:ctrlPr>
                                  </m:dPr>
                                  <m:e>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𝑑𝐸</m:t>
                                        </m:r>
                                      </m:num>
                                      <m:den>
                                        <m:r>
                                          <a:rPr lang="en-GB" sz="2400" b="0" i="1" smtClean="0">
                                            <a:latin typeface="Cambria Math" panose="02040503050406030204" pitchFamily="18" charset="0"/>
                                          </a:rPr>
                                          <m:t>𝑑𝑥</m:t>
                                        </m:r>
                                      </m:den>
                                    </m:f>
                                  </m:e>
                                </m:d>
                              </m:e>
                              <m:sub>
                                <m:r>
                                  <a:rPr lang="en-GB" sz="2400" b="0" i="1" smtClean="0">
                                    <a:latin typeface="Cambria Math" panose="02040503050406030204" pitchFamily="18" charset="0"/>
                                  </a:rPr>
                                  <m:t>𝑒</m:t>
                                </m:r>
                              </m:sub>
                            </m:sSub>
                          </m:den>
                        </m:f>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𝑒𝑓𝑓</m:t>
                            </m:r>
                          </m:sub>
                        </m:sSub>
                        <m:d>
                          <m:dPr>
                            <m:ctrlPr>
                              <a:rPr lang="en-GB" sz="2400" b="0" i="1" smtClean="0">
                                <a:latin typeface="Cambria Math" panose="02040503050406030204" pitchFamily="18" charset="0"/>
                              </a:rPr>
                            </m:ctrlPr>
                          </m:dPr>
                          <m:e>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𝑑𝐸</m:t>
                                </m:r>
                              </m:num>
                              <m:den>
                                <m:r>
                                  <a:rPr lang="en-GB" sz="2400" b="0" i="1" smtClean="0">
                                    <a:latin typeface="Cambria Math" panose="02040503050406030204" pitchFamily="18" charset="0"/>
                                  </a:rPr>
                                  <m:t>𝑑𝑥</m:t>
                                </m:r>
                              </m:den>
                            </m:f>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𝑇</m:t>
                                    </m:r>
                                  </m:e>
                                  <m:sub>
                                    <m:r>
                                      <a:rPr lang="en-GB" sz="2400" b="0" i="1" smtClean="0">
                                        <a:latin typeface="Cambria Math" panose="02040503050406030204" pitchFamily="18" charset="0"/>
                                      </a:rPr>
                                      <m:t>𝑛𝑟</m:t>
                                    </m:r>
                                  </m:sub>
                                </m:sSub>
                              </m:e>
                            </m:d>
                          </m:e>
                        </m:d>
                        <m:r>
                          <a:rPr lang="en-GB" sz="2400" b="0" i="1" smtClean="0">
                            <a:latin typeface="Cambria Math" panose="02040503050406030204" pitchFamily="18" charset="0"/>
                          </a:rPr>
                          <m:t>𝑑𝑥</m:t>
                        </m:r>
                      </m:e>
                    </m:nary>
                  </m:oMath>
                </a14:m>
                <a:r>
                  <a:rPr lang="en-GB" sz="2400" dirty="0"/>
                  <a:t> , where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𝑒𝑓𝑓</m:t>
                        </m:r>
                      </m:sub>
                    </m:sSub>
                  </m:oMath>
                </a14:m>
                <a:r>
                  <a:rPr lang="en-GB" sz="2400" dirty="0"/>
                  <a:t> is the light yield efficiency from </a:t>
                </a:r>
                <a:r>
                  <a:rPr lang="en-GB" sz="2400" dirty="0" err="1"/>
                  <a:t>Creus,ARIS,MicroClean</a:t>
                </a:r>
                <a:r>
                  <a:rPr lang="en-GB" sz="2400" dirty="0"/>
                  <a:t> and SCENE</a:t>
                </a:r>
              </a:p>
            </p:txBody>
          </p:sp>
        </mc:Choice>
        <mc:Fallback xmlns="">
          <p:sp>
            <p:nvSpPr>
              <p:cNvPr id="7" name="תיבת טקסט 6">
                <a:extLst>
                  <a:ext uri="{FF2B5EF4-FFF2-40B4-BE49-F238E27FC236}">
                    <a16:creationId xmlns:a16="http://schemas.microsoft.com/office/drawing/2014/main" id="{F7CB9391-047B-DA2B-B5B2-4EE148A369EE}"/>
                  </a:ext>
                </a:extLst>
              </p:cNvPr>
              <p:cNvSpPr txBox="1">
                <a:spLocks noRot="1" noChangeAspect="1" noMove="1" noResize="1" noEditPoints="1" noAdjustHandles="1" noChangeArrowheads="1" noChangeShapeType="1" noTextEdit="1"/>
              </p:cNvSpPr>
              <p:nvPr/>
            </p:nvSpPr>
            <p:spPr>
              <a:xfrm>
                <a:off x="152400" y="1437412"/>
                <a:ext cx="11927840" cy="5363584"/>
              </a:xfrm>
              <a:prstGeom prst="rect">
                <a:avLst/>
              </a:prstGeom>
              <a:blipFill>
                <a:blip r:embed="rId3"/>
                <a:stretch>
                  <a:fillRect l="-766" b="-1591"/>
                </a:stretch>
              </a:blipFill>
            </p:spPr>
            <p:txBody>
              <a:bodyPr/>
              <a:lstStyle/>
              <a:p>
                <a:r>
                  <a:rPr lang="en-IL">
                    <a:noFill/>
                  </a:rPr>
                  <a:t> </a:t>
                </a:r>
              </a:p>
            </p:txBody>
          </p:sp>
        </mc:Fallback>
      </mc:AlternateContent>
    </p:spTree>
    <p:extLst>
      <p:ext uri="{BB962C8B-B14F-4D97-AF65-F5344CB8AC3E}">
        <p14:creationId xmlns:p14="http://schemas.microsoft.com/office/powerpoint/2010/main" val="175947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929DB73B-8FB8-2F7C-ED53-783A4839520A}"/>
                  </a:ext>
                </a:extLst>
              </p:cNvPr>
              <p:cNvSpPr txBox="1"/>
              <p:nvPr/>
            </p:nvSpPr>
            <p:spPr>
              <a:xfrm>
                <a:off x="2458720" y="0"/>
                <a:ext cx="6979920" cy="1384995"/>
              </a:xfrm>
              <a:prstGeom prst="rect">
                <a:avLst/>
              </a:prstGeom>
              <a:noFill/>
            </p:spPr>
            <p:txBody>
              <a:bodyPr wrap="square" rtlCol="0">
                <a:spAutoFit/>
              </a:bodyPr>
              <a:lstStyle/>
              <a:p>
                <a:pPr algn="ctr" rtl="0"/>
                <a:r>
                  <a:rPr lang="en-GB" sz="4800" b="1" u="sng" dirty="0"/>
                  <a:t>Results</a:t>
                </a:r>
              </a:p>
              <a:p>
                <a:pPr algn="ctr" rtl="0"/>
                <a:r>
                  <a:rPr lang="en-GB" sz="3600" b="1" u="sng" dirty="0"/>
                  <a:t>ARIS-</a:t>
                </a:r>
                <a14:m>
                  <m:oMath xmlns:m="http://schemas.openxmlformats.org/officeDocument/2006/math">
                    <m:r>
                      <a:rPr lang="en-GB" sz="3600" b="1" i="1" u="sng" smtClean="0">
                        <a:latin typeface="Cambria Math" panose="02040503050406030204" pitchFamily="18" charset="0"/>
                      </a:rPr>
                      <m:t>𝒏</m:t>
                    </m:r>
                  </m:oMath>
                </a14:m>
                <a:endParaRPr lang="en-IL" sz="2000" b="1" u="sng" dirty="0"/>
              </a:p>
            </p:txBody>
          </p:sp>
        </mc:Choice>
        <mc:Fallback xmlns="">
          <p:sp>
            <p:nvSpPr>
              <p:cNvPr id="4" name="תיבת טקסט 3">
                <a:extLst>
                  <a:ext uri="{FF2B5EF4-FFF2-40B4-BE49-F238E27FC236}">
                    <a16:creationId xmlns:a16="http://schemas.microsoft.com/office/drawing/2014/main" id="{929DB73B-8FB8-2F7C-ED53-783A4839520A}"/>
                  </a:ext>
                </a:extLst>
              </p:cNvPr>
              <p:cNvSpPr txBox="1">
                <a:spLocks noRot="1" noChangeAspect="1" noMove="1" noResize="1" noEditPoints="1" noAdjustHandles="1" noChangeArrowheads="1" noChangeShapeType="1" noTextEdit="1"/>
              </p:cNvSpPr>
              <p:nvPr/>
            </p:nvSpPr>
            <p:spPr>
              <a:xfrm>
                <a:off x="2458720" y="0"/>
                <a:ext cx="6979920" cy="1384995"/>
              </a:xfrm>
              <a:prstGeom prst="rect">
                <a:avLst/>
              </a:prstGeom>
              <a:blipFill>
                <a:blip r:embed="rId2"/>
                <a:stretch>
                  <a:fillRect t="-9692" b="-15859"/>
                </a:stretch>
              </a:blipFill>
            </p:spPr>
            <p:txBody>
              <a:bodyPr/>
              <a:lstStyle/>
              <a:p>
                <a:r>
                  <a:rPr lang="en-IL">
                    <a:noFill/>
                  </a:rPr>
                  <a:t> </a:t>
                </a:r>
              </a:p>
            </p:txBody>
          </p:sp>
        </mc:Fallback>
      </mc:AlternateContent>
      <p:pic>
        <p:nvPicPr>
          <p:cNvPr id="5" name="תמונה 4">
            <a:extLst>
              <a:ext uri="{FF2B5EF4-FFF2-40B4-BE49-F238E27FC236}">
                <a16:creationId xmlns:a16="http://schemas.microsoft.com/office/drawing/2014/main" id="{5ABB37EE-27EA-E630-E21F-723EE27C4523}"/>
              </a:ext>
            </a:extLst>
          </p:cNvPr>
          <p:cNvPicPr>
            <a:picLocks noChangeAspect="1"/>
          </p:cNvPicPr>
          <p:nvPr/>
        </p:nvPicPr>
        <p:blipFill>
          <a:blip r:embed="rId3"/>
          <a:stretch>
            <a:fillRect/>
          </a:stretch>
        </p:blipFill>
        <p:spPr>
          <a:xfrm>
            <a:off x="2265680" y="1326379"/>
            <a:ext cx="7282041" cy="5531622"/>
          </a:xfrm>
          <a:prstGeom prst="rect">
            <a:avLst/>
          </a:prstGeom>
        </p:spPr>
      </p:pic>
    </p:spTree>
    <p:extLst>
      <p:ext uri="{BB962C8B-B14F-4D97-AF65-F5344CB8AC3E}">
        <p14:creationId xmlns:p14="http://schemas.microsoft.com/office/powerpoint/2010/main" val="2052550964"/>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10178</TotalTime>
  <Words>807</Words>
  <Application>Microsoft Office PowerPoint</Application>
  <PresentationFormat>מסך רחב</PresentationFormat>
  <Paragraphs>95</Paragraphs>
  <Slides>18</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18</vt:i4>
      </vt:variant>
    </vt:vector>
  </HeadingPairs>
  <TitlesOfParts>
    <vt:vector size="23" baseType="lpstr">
      <vt:lpstr>Arial</vt:lpstr>
      <vt:lpstr>Calibri</vt:lpstr>
      <vt:lpstr>Calibri Light</vt:lpstr>
      <vt:lpstr>Cambria Math</vt:lpstr>
      <vt:lpstr>ערכת נושא Office</vt:lpstr>
      <vt:lpstr>Determining light detector coverage needed for n PID A. Ben Porat, E. O. Cohen, A. Ashkenazi avivbenporat@mail.tau.ac.il  Tel Aviv University</vt:lpstr>
      <vt:lpstr>Determining light detector coverage needed for n PID</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light detector coverage needed for n PID</dc:title>
  <dc:creator>Aviv Ben Porat</dc:creator>
  <cp:lastModifiedBy>Aviv Ben Porat</cp:lastModifiedBy>
  <cp:revision>33</cp:revision>
  <dcterms:created xsi:type="dcterms:W3CDTF">2024-11-06T08:58:10Z</dcterms:created>
  <dcterms:modified xsi:type="dcterms:W3CDTF">2025-07-01T11:02:16Z</dcterms:modified>
</cp:coreProperties>
</file>